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Advent Pro" panose="020B0604020202020204" charset="0"/>
      <p:regular r:id="rId10"/>
      <p:bold r:id="rId11"/>
      <p:italic r:id="rId12"/>
      <p:boldItalic r:id="rId13"/>
    </p:embeddedFont>
    <p:embeddedFont>
      <p:font typeface="Advent Pro SemiBold" panose="020B0604020202020204" charset="0"/>
      <p:regular r:id="rId14"/>
      <p:bold r:id="rId15"/>
      <p:italic r:id="rId16"/>
      <p:boldItalic r:id="rId17"/>
    </p:embeddedFont>
    <p:embeddedFont>
      <p:font typeface="Bebas Neue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veat" panose="020B0604020202020204" charset="0"/>
      <p:regular r:id="rId23"/>
      <p:bold r:id="rId24"/>
    </p:embeddedFont>
    <p:embeddedFont>
      <p:font typeface="Maven Pro" panose="020B0604020202020204" charset="0"/>
      <p:regular r:id="rId25"/>
      <p:bold r:id="rId26"/>
    </p:embeddedFont>
    <p:embeddedFont>
      <p:font typeface="Merriweather" panose="00000500000000000000" pitchFamily="2" charset="0"/>
      <p:regular r:id="rId27"/>
      <p:bold r:id="rId28"/>
      <p:italic r:id="rId29"/>
      <p:bold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ExtraBold" panose="00000900000000000000" pitchFamily="2" charset="0"/>
      <p:bold r:id="rId35"/>
      <p:boldItalic r:id="rId36"/>
    </p:embeddedFont>
    <p:embeddedFont>
      <p:font typeface="Montserrat Medium" panose="00000600000000000000" pitchFamily="2" charset="0"/>
      <p:regular r:id="rId37"/>
      <p:bold r:id="rId38"/>
      <p:italic r:id="rId39"/>
      <p:boldItalic r:id="rId40"/>
    </p:embeddedFont>
    <p:embeddedFont>
      <p:font typeface="Pacifico" panose="020B0604020202020204" charset="0"/>
      <p:regular r:id="rId41"/>
    </p:embeddedFont>
    <p:embeddedFont>
      <p:font typeface="Roboto Mono" panose="020B0604020202020204" charset="0"/>
      <p:regular r:id="rId42"/>
      <p:bold r:id="rId43"/>
      <p:italic r:id="rId44"/>
      <p:boldItalic r:id="rId45"/>
    </p:embeddedFont>
    <p:embeddedFont>
      <p:font typeface="Share Tech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font" Target="fonts/font30.fntdata"/><Relationship Id="rId21" Type="http://schemas.openxmlformats.org/officeDocument/2006/relationships/font" Target="fonts/font12.fntdata"/><Relationship Id="rId34" Type="http://schemas.openxmlformats.org/officeDocument/2006/relationships/font" Target="fonts/font25.fntdata"/><Relationship Id="rId42" Type="http://schemas.openxmlformats.org/officeDocument/2006/relationships/font" Target="fonts/font3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9" Type="http://schemas.openxmlformats.org/officeDocument/2006/relationships/font" Target="fonts/font20.fntdata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font" Target="fonts/font28.fntdata"/><Relationship Id="rId40" Type="http://schemas.openxmlformats.org/officeDocument/2006/relationships/font" Target="fonts/font31.fntdata"/><Relationship Id="rId45" Type="http://schemas.openxmlformats.org/officeDocument/2006/relationships/font" Target="fonts/font36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font" Target="fonts/font27.fntdata"/><Relationship Id="rId49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4" Type="http://schemas.openxmlformats.org/officeDocument/2006/relationships/font" Target="fonts/font35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font" Target="fonts/font26.fntdata"/><Relationship Id="rId43" Type="http://schemas.openxmlformats.org/officeDocument/2006/relationships/font" Target="fonts/font3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font" Target="fonts/font29.fntdata"/><Relationship Id="rId46" Type="http://schemas.openxmlformats.org/officeDocument/2006/relationships/font" Target="fonts/font37.fntdata"/><Relationship Id="rId20" Type="http://schemas.openxmlformats.org/officeDocument/2006/relationships/font" Target="fonts/font11.fntdata"/><Relationship Id="rId41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92a0ba8997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92a0ba8997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2a0ba8997_5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2a0ba8997_5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50181fd033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50181fd033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36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36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36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36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36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6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7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7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8"/>
          <p:cNvPicPr preferRelativeResize="0"/>
          <p:nvPr/>
        </p:nvPicPr>
        <p:blipFill rotWithShape="1">
          <a:blip r:embed="rId3">
            <a:alphaModFix/>
          </a:blip>
          <a:srcRect t="45765" b="45766"/>
          <a:stretch/>
        </p:blipFill>
        <p:spPr>
          <a:xfrm>
            <a:off x="0" y="521600"/>
            <a:ext cx="9144000" cy="800399"/>
          </a:xfrm>
          <a:prstGeom prst="rect">
            <a:avLst/>
          </a:prstGeom>
          <a:noFill/>
          <a:ln>
            <a:noFill/>
          </a:ln>
          <a:effectLst>
            <a:outerShdw blurRad="71438" dist="38100" dir="6480000" algn="bl" rotWithShape="0">
              <a:srgbClr val="00C3B1">
                <a:alpha val="54000"/>
              </a:srgbClr>
            </a:outerShdw>
          </a:effectLst>
        </p:spPr>
      </p:pic>
      <p:sp>
        <p:nvSpPr>
          <p:cNvPr id="191" name="Google Shape;191;p38"/>
          <p:cNvSpPr/>
          <p:nvPr/>
        </p:nvSpPr>
        <p:spPr>
          <a:xfrm>
            <a:off x="152100" y="573800"/>
            <a:ext cx="8991900" cy="734100"/>
          </a:xfrm>
          <a:prstGeom prst="roundRect">
            <a:avLst>
              <a:gd name="adj" fmla="val 6461"/>
            </a:avLst>
          </a:prstGeom>
          <a:solidFill>
            <a:srgbClr val="0C0C0C">
              <a:alpha val="29020"/>
            </a:srgbClr>
          </a:solidFill>
          <a:ln>
            <a:noFill/>
          </a:ln>
          <a:effectLst>
            <a:outerShdw blurRad="71438" dist="38100" dir="6480000" algn="bl" rotWithShape="0">
              <a:srgbClr val="00C3B1">
                <a:alpha val="54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erriweather"/>
                <a:ea typeface="Merriweather"/>
                <a:cs typeface="Merriweather"/>
                <a:sym typeface="Merriweather"/>
              </a:rPr>
              <a:t>Autonote</a:t>
            </a:r>
            <a:r>
              <a:rPr lang="en" sz="2400" b="1" dirty="0">
                <a:solidFill>
                  <a:srgbClr val="F2F2F2"/>
                </a:solidFill>
                <a:latin typeface="Merriweather"/>
                <a:ea typeface="Merriweather"/>
                <a:cs typeface="Merriweather"/>
                <a:sym typeface="Merriweather"/>
              </a:rPr>
              <a:t>: </a:t>
            </a:r>
            <a:r>
              <a:rPr lang="en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erriweather"/>
                <a:ea typeface="Merriweather"/>
                <a:cs typeface="Merriweather"/>
                <a:sym typeface="Merriweather"/>
              </a:rPr>
              <a:t>Transformative Meeting Summarization and Highlighting Points Based on NLP</a:t>
            </a:r>
            <a:r>
              <a:rPr lang="en" sz="2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700" b="1" i="0" u="none" strike="noStrike" cap="none" dirty="0">
              <a:solidFill>
                <a:schemeClr val="accent1">
                  <a:lumMod val="40000"/>
                  <a:lumOff val="60000"/>
                </a:schemeClr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2" name="Google Shape;192;p38"/>
          <p:cNvSpPr/>
          <p:nvPr/>
        </p:nvSpPr>
        <p:spPr>
          <a:xfrm>
            <a:off x="2681100" y="1533400"/>
            <a:ext cx="3651600" cy="3435600"/>
          </a:xfrm>
          <a:prstGeom prst="roundRect">
            <a:avLst>
              <a:gd name="adj" fmla="val 6461"/>
            </a:avLst>
          </a:prstGeom>
          <a:solidFill>
            <a:srgbClr val="0C0C0C">
              <a:alpha val="29020"/>
            </a:srgbClr>
          </a:solidFill>
          <a:ln w="38100" cap="flat" cmpd="sng">
            <a:solidFill>
              <a:schemeClr val="dk2">
                <a:alpha val="4000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6000000" algn="bl" rotWithShape="0">
              <a:srgbClr val="C9DAF8">
                <a:alpha val="43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500" b="0" i="0" u="none" strike="noStrike" cap="none">
                <a:solidFill>
                  <a:srgbClr val="D9EAD3"/>
                </a:solidFill>
                <a:latin typeface="Bebas Neue"/>
                <a:ea typeface="Bebas Neue"/>
                <a:cs typeface="Bebas Neue"/>
                <a:sym typeface="Bebas Neue"/>
              </a:rPr>
              <a:t>                      </a:t>
            </a:r>
            <a:endParaRPr sz="1500" b="0" i="0" u="none" strike="noStrike" cap="none">
              <a:solidFill>
                <a:srgbClr val="D9EAD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b="0" i="0" u="none" strike="noStrike" cap="none">
              <a:solidFill>
                <a:srgbClr val="D9EAD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b="0" i="0" u="none" strike="noStrike" cap="none">
              <a:solidFill>
                <a:srgbClr val="D9EAD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b="0" i="0" u="none" strike="noStrike" cap="none">
              <a:solidFill>
                <a:srgbClr val="D9EAD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500" b="0" i="0" u="none" strike="noStrike" cap="none">
                <a:solidFill>
                  <a:srgbClr val="D9EAD3"/>
                </a:solidFill>
                <a:latin typeface="Bebas Neue"/>
                <a:ea typeface="Bebas Neue"/>
                <a:cs typeface="Bebas Neue"/>
                <a:sym typeface="Bebas Neue"/>
              </a:rPr>
              <a:t>                       </a:t>
            </a:r>
            <a:endParaRPr sz="1500" b="0" i="0" u="none" strike="noStrike" cap="none">
              <a:solidFill>
                <a:srgbClr val="D9EAD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500" b="0" i="0" u="none" strike="noStrike" cap="none">
                <a:solidFill>
                  <a:srgbClr val="D9EAD3"/>
                </a:solidFill>
                <a:latin typeface="Bebas Neue"/>
                <a:ea typeface="Bebas Neue"/>
                <a:cs typeface="Bebas Neue"/>
                <a:sym typeface="Bebas Neue"/>
              </a:rPr>
              <a:t>                       </a:t>
            </a:r>
            <a:endParaRPr sz="1500" b="0" i="0" u="none" strike="noStrike" cap="none">
              <a:solidFill>
                <a:srgbClr val="D9EAD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500" b="0" i="0" u="none" strike="noStrike" cap="none">
                <a:solidFill>
                  <a:srgbClr val="D9EAD3"/>
                </a:solidFill>
                <a:latin typeface="Bebas Neue"/>
                <a:ea typeface="Bebas Neue"/>
                <a:cs typeface="Bebas Neue"/>
                <a:sym typeface="Bebas Neue"/>
              </a:rPr>
              <a:t>                     </a:t>
            </a:r>
            <a:endParaRPr sz="1500" b="0" i="0" u="none" strike="noStrike" cap="none">
              <a:solidFill>
                <a:srgbClr val="D9EAD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b="0" i="0" u="none" strike="noStrike" cap="none">
              <a:solidFill>
                <a:srgbClr val="D9EAD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5E8F"/>
              </a:buClr>
              <a:buSzPts val="18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38"/>
          <p:cNvPicPr preferRelativeResize="0"/>
          <p:nvPr/>
        </p:nvPicPr>
        <p:blipFill rotWithShape="1">
          <a:blip r:embed="rId4">
            <a:alphaModFix/>
          </a:blip>
          <a:srcRect t="9393" b="13795"/>
          <a:stretch/>
        </p:blipFill>
        <p:spPr>
          <a:xfrm>
            <a:off x="2917759" y="2110943"/>
            <a:ext cx="593100" cy="610500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180"/>
              </a:srgbClr>
            </a:outerShdw>
          </a:effectLst>
        </p:spPr>
      </p:pic>
      <p:pic>
        <p:nvPicPr>
          <p:cNvPr id="194" name="Google Shape;194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17884" y="2790901"/>
            <a:ext cx="592832" cy="587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8"/>
          <p:cNvPicPr preferRelativeResize="0"/>
          <p:nvPr/>
        </p:nvPicPr>
        <p:blipFill rotWithShape="1">
          <a:blip r:embed="rId6">
            <a:alphaModFix/>
          </a:blip>
          <a:srcRect l="9239" t="749" r="6151" b="38334"/>
          <a:stretch/>
        </p:blipFill>
        <p:spPr>
          <a:xfrm>
            <a:off x="2917745" y="3537275"/>
            <a:ext cx="593100" cy="576900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180"/>
              </a:srgbClr>
            </a:outerShdw>
          </a:effectLst>
        </p:spPr>
      </p:pic>
      <p:sp>
        <p:nvSpPr>
          <p:cNvPr id="196" name="Google Shape;196;p38"/>
          <p:cNvSpPr/>
          <p:nvPr/>
        </p:nvSpPr>
        <p:spPr>
          <a:xfrm>
            <a:off x="3510851" y="2137871"/>
            <a:ext cx="2478300" cy="696900"/>
          </a:xfrm>
          <a:prstGeom prst="rect">
            <a:avLst/>
          </a:prstGeom>
          <a:noFill/>
          <a:ln>
            <a:noFill/>
          </a:ln>
          <a:effectLst>
            <a:outerShdw blurRad="57150" dist="38100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5E8F"/>
              </a:buClr>
              <a:buSzPts val="1100"/>
              <a:buFont typeface="Arial"/>
              <a:buNone/>
            </a:pPr>
            <a:r>
              <a:rPr lang="en" sz="1700" i="0" u="none" strike="noStrike" cap="none">
                <a:solidFill>
                  <a:srgbClr val="D9EAD3"/>
                </a:solidFill>
                <a:latin typeface="Share Tech"/>
                <a:ea typeface="Share Tech"/>
                <a:cs typeface="Share Tech"/>
                <a:sym typeface="Share Tech"/>
              </a:rPr>
              <a:t>Md Saiyem Raiyan </a:t>
            </a:r>
            <a:endParaRPr sz="1700" i="0" u="none" strike="noStrike" cap="none">
              <a:solidFill>
                <a:srgbClr val="D9EAD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5E8F"/>
              </a:buClr>
              <a:buSzPts val="1100"/>
              <a:buFont typeface="Arial"/>
              <a:buNone/>
            </a:pPr>
            <a:r>
              <a:rPr lang="en" sz="1600" i="0" u="none" strike="noStrike" cap="none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2012468042</a:t>
            </a:r>
            <a:endParaRPr sz="1600" i="0" u="none" strike="noStrike" cap="none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7" name="Google Shape;197;p38"/>
          <p:cNvPicPr preferRelativeResize="0"/>
          <p:nvPr/>
        </p:nvPicPr>
        <p:blipFill rotWithShape="1">
          <a:blip r:embed="rId7">
            <a:alphaModFix/>
          </a:blip>
          <a:srcRect t="12104" b="12097"/>
          <a:stretch/>
        </p:blipFill>
        <p:spPr>
          <a:xfrm>
            <a:off x="2917750" y="4267175"/>
            <a:ext cx="592800" cy="599100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180"/>
              </a:srgbClr>
            </a:outerShdw>
          </a:effectLst>
        </p:spPr>
      </p:pic>
      <p:sp>
        <p:nvSpPr>
          <p:cNvPr id="198" name="Google Shape;198;p38"/>
          <p:cNvSpPr txBox="1"/>
          <p:nvPr/>
        </p:nvSpPr>
        <p:spPr>
          <a:xfrm>
            <a:off x="3510905" y="1424525"/>
            <a:ext cx="2419200" cy="646500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3000" b="1" i="0" u="none" strike="noStrike" cap="none">
                <a:solidFill>
                  <a:srgbClr val="B6D7A8"/>
                </a:solidFill>
                <a:latin typeface="Caveat"/>
                <a:ea typeface="Caveat"/>
                <a:cs typeface="Caveat"/>
                <a:sym typeface="Caveat"/>
              </a:rPr>
              <a:t>Group Members</a:t>
            </a:r>
            <a:endParaRPr sz="2100" b="1" i="0" u="none" strike="noStrike" cap="none">
              <a:solidFill>
                <a:srgbClr val="B6D7A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99" name="Google Shape;199;p38"/>
          <p:cNvSpPr/>
          <p:nvPr/>
        </p:nvSpPr>
        <p:spPr>
          <a:xfrm>
            <a:off x="3540399" y="4267164"/>
            <a:ext cx="2419200" cy="696900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 i="0" u="none" strike="noStrike" cap="none">
                <a:solidFill>
                  <a:srgbClr val="D9EAD3"/>
                </a:solidFill>
                <a:latin typeface="Share Tech"/>
                <a:ea typeface="Share Tech"/>
                <a:cs typeface="Share Tech"/>
                <a:sym typeface="Share Tech"/>
              </a:rPr>
              <a:t>Samia Sultana</a:t>
            </a:r>
            <a:endParaRPr sz="1700" i="0" u="none" strike="noStrike" cap="none">
              <a:solidFill>
                <a:srgbClr val="D9EAD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i="0" u="none" strike="noStrike" cap="none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2014048042</a:t>
            </a:r>
            <a:endParaRPr sz="1600">
              <a:solidFill>
                <a:srgbClr val="D9EAD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" name="Google Shape;200;p38"/>
          <p:cNvSpPr txBox="1"/>
          <p:nvPr/>
        </p:nvSpPr>
        <p:spPr>
          <a:xfrm>
            <a:off x="3304150" y="3471725"/>
            <a:ext cx="3102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CE5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</a:t>
            </a:r>
            <a:r>
              <a:rPr lang="en" sz="1700">
                <a:solidFill>
                  <a:srgbClr val="D9EAD3"/>
                </a:solidFill>
                <a:latin typeface="Share Tech"/>
                <a:ea typeface="Share Tech"/>
                <a:cs typeface="Share Tech"/>
                <a:sym typeface="Share Tech"/>
              </a:rPr>
              <a:t>Zobaer Ahammod Zamil</a:t>
            </a:r>
            <a:endParaRPr sz="1700">
              <a:solidFill>
                <a:srgbClr val="D9EAD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D9EAD3"/>
                </a:solidFill>
                <a:latin typeface="Share Tech"/>
                <a:ea typeface="Share Tech"/>
                <a:cs typeface="Share Tech"/>
                <a:sym typeface="Share Tech"/>
              </a:rPr>
              <a:t>    </a:t>
            </a:r>
            <a:r>
              <a:rPr lang="en" sz="1600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2021796042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1" name="Google Shape;201;p38"/>
          <p:cNvSpPr txBox="1"/>
          <p:nvPr/>
        </p:nvSpPr>
        <p:spPr>
          <a:xfrm>
            <a:off x="203025" y="96200"/>
            <a:ext cx="25272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914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5E8F"/>
              </a:buClr>
              <a:buSzPts val="1100"/>
              <a:buFont typeface="Arial"/>
              <a:buNone/>
            </a:pPr>
            <a:r>
              <a:rPr lang="en" sz="1600" i="0" u="none" strike="noStrike" cap="none" dirty="0">
                <a:solidFill>
                  <a:schemeClr val="accent6">
                    <a:lumMod val="10000"/>
                    <a:lumOff val="90000"/>
                  </a:schemeClr>
                </a:solidFill>
                <a:latin typeface="Merriweather"/>
                <a:ea typeface="Merriweather"/>
                <a:cs typeface="Merriweather"/>
                <a:sym typeface="Merriweather"/>
              </a:rPr>
              <a:t>Senior Design</a:t>
            </a:r>
            <a:endParaRPr sz="1600" i="0" u="none" strike="noStrike" cap="none" dirty="0">
              <a:solidFill>
                <a:schemeClr val="accent6">
                  <a:lumMod val="10000"/>
                  <a:lumOff val="90000"/>
                </a:schemeClr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02" name="Google Shape;202;p38"/>
          <p:cNvCxnSpPr/>
          <p:nvPr/>
        </p:nvCxnSpPr>
        <p:spPr>
          <a:xfrm>
            <a:off x="310100" y="445397"/>
            <a:ext cx="1238700" cy="84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3" name="Google Shape;203;p38"/>
          <p:cNvSpPr/>
          <p:nvPr/>
        </p:nvSpPr>
        <p:spPr>
          <a:xfrm>
            <a:off x="3510899" y="2785163"/>
            <a:ext cx="2952000" cy="599100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D9EAD3"/>
                </a:solidFill>
                <a:latin typeface="Share Tech"/>
                <a:ea typeface="Share Tech"/>
                <a:cs typeface="Share Tech"/>
                <a:sym typeface="Share Tech"/>
              </a:rPr>
              <a:t>Sheikh Mohammed Wali Ullah </a:t>
            </a:r>
            <a:r>
              <a:rPr lang="en" sz="1600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2021186042</a:t>
            </a:r>
            <a:endParaRPr sz="1600">
              <a:solidFill>
                <a:srgbClr val="D9EAD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/>
          <p:nvPr/>
        </p:nvSpPr>
        <p:spPr>
          <a:xfrm>
            <a:off x="2879575" y="1033250"/>
            <a:ext cx="5999100" cy="1156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flat" cmpd="sng">
            <a:solidFill>
              <a:schemeClr val="accent1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9"/>
          <p:cNvSpPr txBox="1"/>
          <p:nvPr/>
        </p:nvSpPr>
        <p:spPr>
          <a:xfrm>
            <a:off x="2879575" y="987524"/>
            <a:ext cx="5999100" cy="1248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7916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Summarize a long meeting so that we can be able to understand easily and a faster way within our due time. Therefore, a gist of an online meeting is often very important to those who missed it or those who try to recall it. There can be a system which can make a summary of a meeting while it is running online. 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0" name="Google Shape;210;p39"/>
          <p:cNvSpPr txBox="1"/>
          <p:nvPr/>
        </p:nvSpPr>
        <p:spPr>
          <a:xfrm>
            <a:off x="3468450" y="387675"/>
            <a:ext cx="220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D966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" sz="3800" b="1">
                <a:solidFill>
                  <a:srgbClr val="FFD966"/>
                </a:solidFill>
                <a:latin typeface="Share Tech"/>
                <a:ea typeface="Share Tech"/>
                <a:cs typeface="Share Tech"/>
                <a:sym typeface="Share Tech"/>
              </a:rPr>
              <a:t>Problem</a:t>
            </a:r>
            <a:endParaRPr sz="3800" b="1">
              <a:solidFill>
                <a:srgbClr val="FFD966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pic>
        <p:nvPicPr>
          <p:cNvPr id="211" name="Google Shape;21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995" y="486816"/>
            <a:ext cx="2207063" cy="442508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9"/>
          <p:cNvSpPr/>
          <p:nvPr/>
        </p:nvSpPr>
        <p:spPr>
          <a:xfrm rot="1480894">
            <a:off x="556211" y="533522"/>
            <a:ext cx="1535289" cy="1577811"/>
          </a:xfrm>
          <a:custGeom>
            <a:avLst/>
            <a:gdLst/>
            <a:ahLst/>
            <a:cxnLst/>
            <a:rect l="l" t="t" r="r" b="b"/>
            <a:pathLst>
              <a:path w="2051513" h="2108333" extrusionOk="0">
                <a:moveTo>
                  <a:pt x="1508531" y="1805825"/>
                </a:moveTo>
                <a:lnTo>
                  <a:pt x="1512432" y="1821594"/>
                </a:lnTo>
                <a:lnTo>
                  <a:pt x="1507036" y="1829508"/>
                </a:lnTo>
                <a:lnTo>
                  <a:pt x="1645093" y="2042515"/>
                </a:lnTo>
                <a:lnTo>
                  <a:pt x="1677260" y="1749621"/>
                </a:lnTo>
                <a:lnTo>
                  <a:pt x="1667960" y="1742428"/>
                </a:lnTo>
                <a:close/>
                <a:moveTo>
                  <a:pt x="1509897" y="1600944"/>
                </a:moveTo>
                <a:lnTo>
                  <a:pt x="1373748" y="1683661"/>
                </a:lnTo>
                <a:lnTo>
                  <a:pt x="1376904" y="1695932"/>
                </a:lnTo>
                <a:lnTo>
                  <a:pt x="1473144" y="1786296"/>
                </a:lnTo>
                <a:lnTo>
                  <a:pt x="1511673" y="1603104"/>
                </a:lnTo>
                <a:lnTo>
                  <a:pt x="1510114" y="1601898"/>
                </a:lnTo>
                <a:close/>
                <a:moveTo>
                  <a:pt x="1082318" y="1742464"/>
                </a:moveTo>
                <a:lnTo>
                  <a:pt x="1082504" y="1743183"/>
                </a:lnTo>
                <a:cubicBezTo>
                  <a:pt x="1081487" y="1750406"/>
                  <a:pt x="1077417" y="1757502"/>
                  <a:pt x="1069393" y="1762703"/>
                </a:cubicBezTo>
                <a:lnTo>
                  <a:pt x="1069142" y="1762745"/>
                </a:lnTo>
                <a:lnTo>
                  <a:pt x="1083244" y="1898223"/>
                </a:lnTo>
                <a:lnTo>
                  <a:pt x="1085865" y="1897800"/>
                </a:lnTo>
                <a:lnTo>
                  <a:pt x="1086987" y="1898643"/>
                </a:lnTo>
                <a:lnTo>
                  <a:pt x="1307072" y="1706297"/>
                </a:lnTo>
                <a:close/>
                <a:moveTo>
                  <a:pt x="1593851" y="1505677"/>
                </a:moveTo>
                <a:lnTo>
                  <a:pt x="1551105" y="1566298"/>
                </a:lnTo>
                <a:lnTo>
                  <a:pt x="1557559" y="1571148"/>
                </a:lnTo>
                <a:cubicBezTo>
                  <a:pt x="1565699" y="1583707"/>
                  <a:pt x="1565014" y="1600994"/>
                  <a:pt x="1549664" y="1610942"/>
                </a:cubicBezTo>
                <a:lnTo>
                  <a:pt x="1531069" y="1614048"/>
                </a:lnTo>
                <a:lnTo>
                  <a:pt x="1492051" y="1789421"/>
                </a:lnTo>
                <a:lnTo>
                  <a:pt x="1494436" y="1791213"/>
                </a:lnTo>
                <a:lnTo>
                  <a:pt x="1663150" y="1724038"/>
                </a:lnTo>
                <a:lnTo>
                  <a:pt x="1662510" y="1721226"/>
                </a:lnTo>
                <a:lnTo>
                  <a:pt x="1672918" y="1705365"/>
                </a:lnTo>
                <a:close/>
                <a:moveTo>
                  <a:pt x="1038061" y="1760014"/>
                </a:moveTo>
                <a:lnTo>
                  <a:pt x="792565" y="1962575"/>
                </a:lnTo>
                <a:lnTo>
                  <a:pt x="1054626" y="1914548"/>
                </a:lnTo>
                <a:lnTo>
                  <a:pt x="1063216" y="1901456"/>
                </a:lnTo>
                <a:lnTo>
                  <a:pt x="1065446" y="1901096"/>
                </a:lnTo>
                <a:lnTo>
                  <a:pt x="1051354" y="1765716"/>
                </a:lnTo>
                <a:lnTo>
                  <a:pt x="1046484" y="1766529"/>
                </a:lnTo>
                <a:close/>
                <a:moveTo>
                  <a:pt x="808152" y="1690879"/>
                </a:moveTo>
                <a:lnTo>
                  <a:pt x="604298" y="1855396"/>
                </a:lnTo>
                <a:lnTo>
                  <a:pt x="606737" y="1866115"/>
                </a:lnTo>
                <a:lnTo>
                  <a:pt x="740322" y="1960967"/>
                </a:lnTo>
                <a:lnTo>
                  <a:pt x="746167" y="1960024"/>
                </a:lnTo>
                <a:close/>
                <a:moveTo>
                  <a:pt x="1413040" y="1411948"/>
                </a:moveTo>
                <a:lnTo>
                  <a:pt x="1525943" y="1560822"/>
                </a:lnTo>
                <a:lnTo>
                  <a:pt x="1528330" y="1560436"/>
                </a:lnTo>
                <a:lnTo>
                  <a:pt x="1576228" y="1496116"/>
                </a:lnTo>
                <a:lnTo>
                  <a:pt x="1572406" y="1493160"/>
                </a:lnTo>
                <a:lnTo>
                  <a:pt x="1570207" y="1483498"/>
                </a:lnTo>
                <a:close/>
                <a:moveTo>
                  <a:pt x="832233" y="1678485"/>
                </a:moveTo>
                <a:lnTo>
                  <a:pt x="830844" y="1680514"/>
                </a:lnTo>
                <a:lnTo>
                  <a:pt x="830802" y="1680521"/>
                </a:lnTo>
                <a:lnTo>
                  <a:pt x="767078" y="1956664"/>
                </a:lnTo>
                <a:lnTo>
                  <a:pt x="1027255" y="1742280"/>
                </a:lnTo>
                <a:lnTo>
                  <a:pt x="1025982" y="1736691"/>
                </a:lnTo>
                <a:close/>
                <a:moveTo>
                  <a:pt x="1383426" y="1413143"/>
                </a:moveTo>
                <a:lnTo>
                  <a:pt x="1364930" y="1664971"/>
                </a:lnTo>
                <a:lnTo>
                  <a:pt x="1505537" y="1581108"/>
                </a:lnTo>
                <a:lnTo>
                  <a:pt x="1510675" y="1573278"/>
                </a:lnTo>
                <a:lnTo>
                  <a:pt x="1388491" y="1412297"/>
                </a:lnTo>
                <a:close/>
                <a:moveTo>
                  <a:pt x="1361540" y="1416237"/>
                </a:moveTo>
                <a:lnTo>
                  <a:pt x="1078108" y="1721264"/>
                </a:lnTo>
                <a:lnTo>
                  <a:pt x="1324731" y="1681577"/>
                </a:lnTo>
                <a:lnTo>
                  <a:pt x="1332819" y="1669252"/>
                </a:lnTo>
                <a:lnTo>
                  <a:pt x="1343090" y="1667438"/>
                </a:lnTo>
                <a:close/>
                <a:moveTo>
                  <a:pt x="498283" y="1610188"/>
                </a:moveTo>
                <a:lnTo>
                  <a:pt x="435503" y="1864342"/>
                </a:lnTo>
                <a:lnTo>
                  <a:pt x="445489" y="1871846"/>
                </a:lnTo>
                <a:lnTo>
                  <a:pt x="553735" y="1853468"/>
                </a:lnTo>
                <a:lnTo>
                  <a:pt x="562938" y="1839445"/>
                </a:lnTo>
                <a:lnTo>
                  <a:pt x="540881" y="1759341"/>
                </a:lnTo>
                <a:close/>
                <a:moveTo>
                  <a:pt x="478690" y="1600021"/>
                </a:moveTo>
                <a:lnTo>
                  <a:pt x="273681" y="1789995"/>
                </a:lnTo>
                <a:lnTo>
                  <a:pt x="405981" y="1867522"/>
                </a:lnTo>
                <a:lnTo>
                  <a:pt x="408042" y="1864382"/>
                </a:lnTo>
                <a:lnTo>
                  <a:pt x="414984" y="1863261"/>
                </a:lnTo>
                <a:close/>
                <a:moveTo>
                  <a:pt x="512445" y="1583117"/>
                </a:moveTo>
                <a:lnTo>
                  <a:pt x="512157" y="1583527"/>
                </a:lnTo>
                <a:lnTo>
                  <a:pt x="537488" y="1673776"/>
                </a:lnTo>
                <a:lnTo>
                  <a:pt x="584046" y="1835679"/>
                </a:lnTo>
                <a:lnTo>
                  <a:pt x="586025" y="1835349"/>
                </a:lnTo>
                <a:lnTo>
                  <a:pt x="591525" y="1839603"/>
                </a:lnTo>
                <a:lnTo>
                  <a:pt x="799742" y="1671408"/>
                </a:lnTo>
                <a:lnTo>
                  <a:pt x="797217" y="1669450"/>
                </a:lnTo>
                <a:lnTo>
                  <a:pt x="796698" y="1667323"/>
                </a:lnTo>
                <a:close/>
                <a:moveTo>
                  <a:pt x="787709" y="1321650"/>
                </a:moveTo>
                <a:lnTo>
                  <a:pt x="824400" y="1642849"/>
                </a:lnTo>
                <a:lnTo>
                  <a:pt x="830707" y="1647743"/>
                </a:lnTo>
                <a:lnTo>
                  <a:pt x="831529" y="1651112"/>
                </a:lnTo>
                <a:lnTo>
                  <a:pt x="835793" y="1654518"/>
                </a:lnTo>
                <a:lnTo>
                  <a:pt x="836593" y="1658147"/>
                </a:lnTo>
                <a:lnTo>
                  <a:pt x="845858" y="1660875"/>
                </a:lnTo>
                <a:lnTo>
                  <a:pt x="845139" y="1661434"/>
                </a:lnTo>
                <a:lnTo>
                  <a:pt x="1034535" y="1718745"/>
                </a:lnTo>
                <a:lnTo>
                  <a:pt x="1035991" y="1716527"/>
                </a:lnTo>
                <a:lnTo>
                  <a:pt x="796195" y="1320151"/>
                </a:lnTo>
                <a:close/>
                <a:moveTo>
                  <a:pt x="807937" y="1306865"/>
                </a:moveTo>
                <a:lnTo>
                  <a:pt x="1052420" y="1711493"/>
                </a:lnTo>
                <a:lnTo>
                  <a:pt x="1060387" y="1710207"/>
                </a:lnTo>
                <a:lnTo>
                  <a:pt x="1060833" y="1710542"/>
                </a:lnTo>
                <a:lnTo>
                  <a:pt x="1353448" y="1395631"/>
                </a:lnTo>
                <a:lnTo>
                  <a:pt x="1352668" y="1392204"/>
                </a:lnTo>
                <a:close/>
                <a:moveTo>
                  <a:pt x="968617" y="1187426"/>
                </a:moveTo>
                <a:lnTo>
                  <a:pt x="808777" y="1287306"/>
                </a:lnTo>
                <a:lnTo>
                  <a:pt x="809480" y="1290205"/>
                </a:lnTo>
                <a:lnTo>
                  <a:pt x="1325739" y="1371263"/>
                </a:lnTo>
                <a:lnTo>
                  <a:pt x="1002674" y="1189395"/>
                </a:lnTo>
                <a:lnTo>
                  <a:pt x="1001403" y="1191239"/>
                </a:lnTo>
                <a:cubicBezTo>
                  <a:pt x="993379" y="1196439"/>
                  <a:pt x="985414" y="1197143"/>
                  <a:pt x="978493" y="1195065"/>
                </a:cubicBezTo>
                <a:close/>
                <a:moveTo>
                  <a:pt x="1365678" y="948164"/>
                </a:moveTo>
                <a:lnTo>
                  <a:pt x="1360733" y="955612"/>
                </a:lnTo>
                <a:lnTo>
                  <a:pt x="1357429" y="956164"/>
                </a:lnTo>
                <a:lnTo>
                  <a:pt x="1385445" y="1347667"/>
                </a:lnTo>
                <a:lnTo>
                  <a:pt x="1567565" y="1023942"/>
                </a:lnTo>
                <a:lnTo>
                  <a:pt x="1564607" y="1010948"/>
                </a:lnTo>
                <a:close/>
                <a:moveTo>
                  <a:pt x="1388178" y="936390"/>
                </a:moveTo>
                <a:lnTo>
                  <a:pt x="1571744" y="994325"/>
                </a:lnTo>
                <a:lnTo>
                  <a:pt x="1576223" y="987500"/>
                </a:lnTo>
                <a:lnTo>
                  <a:pt x="1587178" y="985731"/>
                </a:lnTo>
                <a:lnTo>
                  <a:pt x="1590331" y="981183"/>
                </a:lnTo>
                <a:lnTo>
                  <a:pt x="1592130" y="980882"/>
                </a:lnTo>
                <a:lnTo>
                  <a:pt x="1754415" y="844133"/>
                </a:lnTo>
                <a:close/>
                <a:moveTo>
                  <a:pt x="1333425" y="956036"/>
                </a:moveTo>
                <a:lnTo>
                  <a:pt x="1011676" y="1160516"/>
                </a:lnTo>
                <a:lnTo>
                  <a:pt x="1014493" y="1171260"/>
                </a:lnTo>
                <a:lnTo>
                  <a:pt x="1360494" y="1366041"/>
                </a:lnTo>
                <a:lnTo>
                  <a:pt x="1362848" y="1362453"/>
                </a:lnTo>
                <a:lnTo>
                  <a:pt x="1366265" y="1361901"/>
                </a:lnTo>
                <a:lnTo>
                  <a:pt x="1338093" y="959393"/>
                </a:lnTo>
                <a:lnTo>
                  <a:pt x="1337823" y="959438"/>
                </a:lnTo>
                <a:close/>
                <a:moveTo>
                  <a:pt x="187054" y="1476458"/>
                </a:moveTo>
                <a:lnTo>
                  <a:pt x="136686" y="1609304"/>
                </a:lnTo>
                <a:lnTo>
                  <a:pt x="139338" y="1620916"/>
                </a:lnTo>
                <a:lnTo>
                  <a:pt x="237381" y="1750345"/>
                </a:lnTo>
                <a:close/>
                <a:moveTo>
                  <a:pt x="204850" y="1457073"/>
                </a:moveTo>
                <a:lnTo>
                  <a:pt x="203517" y="1459104"/>
                </a:lnTo>
                <a:lnTo>
                  <a:pt x="261628" y="1773007"/>
                </a:lnTo>
                <a:lnTo>
                  <a:pt x="478509" y="1572119"/>
                </a:lnTo>
                <a:lnTo>
                  <a:pt x="478422" y="1571684"/>
                </a:lnTo>
                <a:lnTo>
                  <a:pt x="478518" y="1571542"/>
                </a:lnTo>
                <a:close/>
                <a:moveTo>
                  <a:pt x="456824" y="1335625"/>
                </a:moveTo>
                <a:lnTo>
                  <a:pt x="455833" y="1337094"/>
                </a:lnTo>
                <a:lnTo>
                  <a:pt x="505962" y="1560779"/>
                </a:lnTo>
                <a:lnTo>
                  <a:pt x="783527" y="1642519"/>
                </a:lnTo>
                <a:close/>
                <a:moveTo>
                  <a:pt x="467102" y="1318088"/>
                </a:moveTo>
                <a:lnTo>
                  <a:pt x="467499" y="1319792"/>
                </a:lnTo>
                <a:lnTo>
                  <a:pt x="466488" y="1321292"/>
                </a:lnTo>
                <a:lnTo>
                  <a:pt x="802041" y="1637437"/>
                </a:lnTo>
                <a:lnTo>
                  <a:pt x="765226" y="1315151"/>
                </a:lnTo>
                <a:lnTo>
                  <a:pt x="759526" y="1310598"/>
                </a:lnTo>
                <a:lnTo>
                  <a:pt x="757593" y="1302106"/>
                </a:lnTo>
                <a:close/>
                <a:moveTo>
                  <a:pt x="419905" y="1333311"/>
                </a:moveTo>
                <a:lnTo>
                  <a:pt x="214326" y="1438252"/>
                </a:lnTo>
                <a:lnTo>
                  <a:pt x="483712" y="1552211"/>
                </a:lnTo>
                <a:lnTo>
                  <a:pt x="436547" y="1341750"/>
                </a:lnTo>
                <a:lnTo>
                  <a:pt x="431833" y="1342537"/>
                </a:lnTo>
                <a:lnTo>
                  <a:pt x="429128" y="1340445"/>
                </a:lnTo>
                <a:lnTo>
                  <a:pt x="429121" y="1340455"/>
                </a:lnTo>
                <a:lnTo>
                  <a:pt x="429121" y="1340440"/>
                </a:lnTo>
                <a:close/>
                <a:moveTo>
                  <a:pt x="55304" y="1461329"/>
                </a:moveTo>
                <a:lnTo>
                  <a:pt x="54141" y="1463101"/>
                </a:lnTo>
                <a:lnTo>
                  <a:pt x="121624" y="1591471"/>
                </a:lnTo>
                <a:lnTo>
                  <a:pt x="169603" y="1464367"/>
                </a:lnTo>
                <a:lnTo>
                  <a:pt x="159637" y="1456659"/>
                </a:lnTo>
                <a:lnTo>
                  <a:pt x="158638" y="1452268"/>
                </a:lnTo>
                <a:close/>
                <a:moveTo>
                  <a:pt x="1452599" y="672985"/>
                </a:moveTo>
                <a:lnTo>
                  <a:pt x="1364748" y="912901"/>
                </a:lnTo>
                <a:lnTo>
                  <a:pt x="1368628" y="915817"/>
                </a:lnTo>
                <a:lnTo>
                  <a:pt x="1369810" y="920698"/>
                </a:lnTo>
                <a:lnTo>
                  <a:pt x="1766457" y="820674"/>
                </a:lnTo>
                <a:lnTo>
                  <a:pt x="1463357" y="671189"/>
                </a:lnTo>
                <a:close/>
                <a:moveTo>
                  <a:pt x="1810237" y="473415"/>
                </a:moveTo>
                <a:lnTo>
                  <a:pt x="1810237" y="800426"/>
                </a:lnTo>
                <a:lnTo>
                  <a:pt x="1810650" y="800737"/>
                </a:lnTo>
                <a:lnTo>
                  <a:pt x="1934908" y="720200"/>
                </a:lnTo>
                <a:lnTo>
                  <a:pt x="1933164" y="712536"/>
                </a:lnTo>
                <a:lnTo>
                  <a:pt x="1942216" y="698742"/>
                </a:lnTo>
                <a:close/>
                <a:moveTo>
                  <a:pt x="1822838" y="461113"/>
                </a:moveTo>
                <a:lnTo>
                  <a:pt x="1957288" y="691429"/>
                </a:lnTo>
                <a:lnTo>
                  <a:pt x="1959058" y="691134"/>
                </a:lnTo>
                <a:lnTo>
                  <a:pt x="2005440" y="535592"/>
                </a:lnTo>
                <a:lnTo>
                  <a:pt x="1998597" y="530299"/>
                </a:lnTo>
                <a:lnTo>
                  <a:pt x="1998147" y="528321"/>
                </a:lnTo>
                <a:close/>
                <a:moveTo>
                  <a:pt x="769218" y="935735"/>
                </a:moveTo>
                <a:lnTo>
                  <a:pt x="797395" y="1271191"/>
                </a:lnTo>
                <a:lnTo>
                  <a:pt x="959137" y="1170259"/>
                </a:lnTo>
                <a:lnTo>
                  <a:pt x="957620" y="1163596"/>
                </a:lnTo>
                <a:close/>
                <a:moveTo>
                  <a:pt x="47202" y="1262789"/>
                </a:moveTo>
                <a:lnTo>
                  <a:pt x="46978" y="1433774"/>
                </a:lnTo>
                <a:lnTo>
                  <a:pt x="52410" y="1437976"/>
                </a:lnTo>
                <a:lnTo>
                  <a:pt x="53242" y="1441630"/>
                </a:lnTo>
                <a:lnTo>
                  <a:pt x="157419" y="1432276"/>
                </a:lnTo>
                <a:lnTo>
                  <a:pt x="164571" y="1421375"/>
                </a:lnTo>
                <a:close/>
                <a:moveTo>
                  <a:pt x="1778483" y="462710"/>
                </a:moveTo>
                <a:lnTo>
                  <a:pt x="1481861" y="650998"/>
                </a:lnTo>
                <a:lnTo>
                  <a:pt x="1481877" y="651056"/>
                </a:lnTo>
                <a:lnTo>
                  <a:pt x="1478008" y="656666"/>
                </a:lnTo>
                <a:lnTo>
                  <a:pt x="1780778" y="805937"/>
                </a:lnTo>
                <a:lnTo>
                  <a:pt x="1783842" y="801267"/>
                </a:lnTo>
                <a:lnTo>
                  <a:pt x="1792237" y="799912"/>
                </a:lnTo>
                <a:lnTo>
                  <a:pt x="1792237" y="471750"/>
                </a:lnTo>
                <a:lnTo>
                  <a:pt x="1790537" y="472034"/>
                </a:lnTo>
                <a:close/>
                <a:moveTo>
                  <a:pt x="744703" y="936737"/>
                </a:moveTo>
                <a:lnTo>
                  <a:pt x="461978" y="1298421"/>
                </a:lnTo>
                <a:lnTo>
                  <a:pt x="462638" y="1298917"/>
                </a:lnTo>
                <a:lnTo>
                  <a:pt x="463398" y="1302178"/>
                </a:lnTo>
                <a:lnTo>
                  <a:pt x="757640" y="1285708"/>
                </a:lnTo>
                <a:lnTo>
                  <a:pt x="767420" y="1270803"/>
                </a:lnTo>
                <a:lnTo>
                  <a:pt x="775559" y="1269444"/>
                </a:lnTo>
                <a:lnTo>
                  <a:pt x="748977" y="936023"/>
                </a:lnTo>
                <a:close/>
                <a:moveTo>
                  <a:pt x="1054742" y="787180"/>
                </a:moveTo>
                <a:lnTo>
                  <a:pt x="991754" y="1138512"/>
                </a:lnTo>
                <a:lnTo>
                  <a:pt x="992864" y="1138316"/>
                </a:lnTo>
                <a:lnTo>
                  <a:pt x="1000219" y="1144192"/>
                </a:lnTo>
                <a:lnTo>
                  <a:pt x="1319984" y="941297"/>
                </a:lnTo>
                <a:lnTo>
                  <a:pt x="1317602" y="930832"/>
                </a:lnTo>
                <a:lnTo>
                  <a:pt x="1062107" y="785065"/>
                </a:lnTo>
                <a:close/>
                <a:moveTo>
                  <a:pt x="266953" y="1145181"/>
                </a:moveTo>
                <a:lnTo>
                  <a:pt x="264399" y="1148984"/>
                </a:lnTo>
                <a:lnTo>
                  <a:pt x="258315" y="1150000"/>
                </a:lnTo>
                <a:lnTo>
                  <a:pt x="219771" y="1342030"/>
                </a:lnTo>
                <a:lnTo>
                  <a:pt x="204388" y="1420782"/>
                </a:lnTo>
                <a:lnTo>
                  <a:pt x="411738" y="1314484"/>
                </a:lnTo>
                <a:lnTo>
                  <a:pt x="410502" y="1309052"/>
                </a:lnTo>
                <a:lnTo>
                  <a:pt x="415905" y="1300818"/>
                </a:lnTo>
                <a:close/>
                <a:moveTo>
                  <a:pt x="776972" y="900305"/>
                </a:moveTo>
                <a:lnTo>
                  <a:pt x="780167" y="914026"/>
                </a:lnTo>
                <a:lnTo>
                  <a:pt x="778320" y="916764"/>
                </a:lnTo>
                <a:lnTo>
                  <a:pt x="968049" y="1144988"/>
                </a:lnTo>
                <a:lnTo>
                  <a:pt x="969748" y="1142399"/>
                </a:lnTo>
                <a:lnTo>
                  <a:pt x="973262" y="1141779"/>
                </a:lnTo>
                <a:lnTo>
                  <a:pt x="1037772" y="785143"/>
                </a:lnTo>
                <a:lnTo>
                  <a:pt x="1033796" y="782068"/>
                </a:lnTo>
                <a:close/>
                <a:moveTo>
                  <a:pt x="1075487" y="756881"/>
                </a:moveTo>
                <a:lnTo>
                  <a:pt x="1077578" y="764857"/>
                </a:lnTo>
                <a:lnTo>
                  <a:pt x="1074562" y="769231"/>
                </a:lnTo>
                <a:lnTo>
                  <a:pt x="1326326" y="910965"/>
                </a:lnTo>
                <a:lnTo>
                  <a:pt x="1329078" y="906772"/>
                </a:lnTo>
                <a:lnTo>
                  <a:pt x="1346899" y="903895"/>
                </a:lnTo>
                <a:lnTo>
                  <a:pt x="1428494" y="678420"/>
                </a:lnTo>
                <a:lnTo>
                  <a:pt x="1432576" y="665346"/>
                </a:lnTo>
                <a:close/>
                <a:moveTo>
                  <a:pt x="227952" y="1142339"/>
                </a:moveTo>
                <a:lnTo>
                  <a:pt x="62770" y="1228591"/>
                </a:lnTo>
                <a:lnTo>
                  <a:pt x="64534" y="1236167"/>
                </a:lnTo>
                <a:lnTo>
                  <a:pt x="58827" y="1244631"/>
                </a:lnTo>
                <a:lnTo>
                  <a:pt x="184537" y="1414119"/>
                </a:lnTo>
                <a:lnTo>
                  <a:pt x="184957" y="1414051"/>
                </a:lnTo>
                <a:lnTo>
                  <a:pt x="209921" y="1288214"/>
                </a:lnTo>
                <a:lnTo>
                  <a:pt x="237014" y="1149348"/>
                </a:lnTo>
                <a:close/>
                <a:moveTo>
                  <a:pt x="1983136" y="255904"/>
                </a:moveTo>
                <a:lnTo>
                  <a:pt x="1816869" y="424840"/>
                </a:lnTo>
                <a:lnTo>
                  <a:pt x="1821342" y="428414"/>
                </a:lnTo>
                <a:lnTo>
                  <a:pt x="1825753" y="445237"/>
                </a:lnTo>
                <a:lnTo>
                  <a:pt x="1994021" y="509508"/>
                </a:lnTo>
                <a:lnTo>
                  <a:pt x="2006492" y="490503"/>
                </a:lnTo>
                <a:lnTo>
                  <a:pt x="2008537" y="490173"/>
                </a:lnTo>
                <a:lnTo>
                  <a:pt x="1984324" y="256822"/>
                </a:lnTo>
                <a:close/>
                <a:moveTo>
                  <a:pt x="449164" y="899130"/>
                </a:moveTo>
                <a:lnTo>
                  <a:pt x="273290" y="1113059"/>
                </a:lnTo>
                <a:lnTo>
                  <a:pt x="277367" y="1128915"/>
                </a:lnTo>
                <a:lnTo>
                  <a:pt x="431535" y="1287296"/>
                </a:lnTo>
                <a:close/>
                <a:moveTo>
                  <a:pt x="489015" y="879979"/>
                </a:moveTo>
                <a:lnTo>
                  <a:pt x="478364" y="895774"/>
                </a:lnTo>
                <a:lnTo>
                  <a:pt x="469844" y="897197"/>
                </a:lnTo>
                <a:lnTo>
                  <a:pt x="451332" y="1281473"/>
                </a:lnTo>
                <a:lnTo>
                  <a:pt x="728906" y="924708"/>
                </a:lnTo>
                <a:lnTo>
                  <a:pt x="727861" y="923900"/>
                </a:lnTo>
                <a:lnTo>
                  <a:pt x="724803" y="910462"/>
                </a:lnTo>
                <a:close/>
                <a:moveTo>
                  <a:pt x="60528" y="1050375"/>
                </a:moveTo>
                <a:lnTo>
                  <a:pt x="57128" y="1055438"/>
                </a:lnTo>
                <a:lnTo>
                  <a:pt x="51328" y="1056406"/>
                </a:lnTo>
                <a:lnTo>
                  <a:pt x="47838" y="1205837"/>
                </a:lnTo>
                <a:lnTo>
                  <a:pt x="53065" y="1210012"/>
                </a:lnTo>
                <a:lnTo>
                  <a:pt x="221085" y="1123395"/>
                </a:lnTo>
                <a:lnTo>
                  <a:pt x="220886" y="1122523"/>
                </a:lnTo>
                <a:close/>
                <a:moveTo>
                  <a:pt x="77903" y="1034507"/>
                </a:moveTo>
                <a:lnTo>
                  <a:pt x="230703" y="1103254"/>
                </a:lnTo>
                <a:lnTo>
                  <a:pt x="232744" y="1100144"/>
                </a:lnTo>
                <a:lnTo>
                  <a:pt x="247064" y="1097832"/>
                </a:lnTo>
                <a:lnTo>
                  <a:pt x="247072" y="1097792"/>
                </a:lnTo>
                <a:lnTo>
                  <a:pt x="247105" y="1097826"/>
                </a:lnTo>
                <a:lnTo>
                  <a:pt x="255392" y="1096488"/>
                </a:lnTo>
                <a:lnTo>
                  <a:pt x="259367" y="1099474"/>
                </a:lnTo>
                <a:lnTo>
                  <a:pt x="430436" y="891750"/>
                </a:lnTo>
                <a:close/>
                <a:moveTo>
                  <a:pt x="1832245" y="139237"/>
                </a:moveTo>
                <a:lnTo>
                  <a:pt x="1803857" y="412400"/>
                </a:lnTo>
                <a:lnTo>
                  <a:pt x="1971889" y="241670"/>
                </a:lnTo>
                <a:lnTo>
                  <a:pt x="1969243" y="230045"/>
                </a:lnTo>
                <a:lnTo>
                  <a:pt x="1839677" y="137729"/>
                </a:lnTo>
                <a:lnTo>
                  <a:pt x="1839472" y="138030"/>
                </a:lnTo>
                <a:close/>
                <a:moveTo>
                  <a:pt x="148564" y="871396"/>
                </a:moveTo>
                <a:lnTo>
                  <a:pt x="141707" y="881722"/>
                </a:lnTo>
                <a:lnTo>
                  <a:pt x="123632" y="884740"/>
                </a:lnTo>
                <a:lnTo>
                  <a:pt x="61271" y="1012823"/>
                </a:lnTo>
                <a:lnTo>
                  <a:pt x="65023" y="1015643"/>
                </a:lnTo>
                <a:lnTo>
                  <a:pt x="65204" y="1016346"/>
                </a:lnTo>
                <a:lnTo>
                  <a:pt x="401281" y="880253"/>
                </a:lnTo>
                <a:close/>
                <a:moveTo>
                  <a:pt x="1013749" y="471000"/>
                </a:moveTo>
                <a:lnTo>
                  <a:pt x="1011340" y="474629"/>
                </a:lnTo>
                <a:lnTo>
                  <a:pt x="1009066" y="475009"/>
                </a:lnTo>
                <a:lnTo>
                  <a:pt x="1055372" y="731260"/>
                </a:lnTo>
                <a:lnTo>
                  <a:pt x="1055759" y="731192"/>
                </a:lnTo>
                <a:lnTo>
                  <a:pt x="1067287" y="740401"/>
                </a:lnTo>
                <a:lnTo>
                  <a:pt x="1426123" y="648418"/>
                </a:lnTo>
                <a:lnTo>
                  <a:pt x="1425943" y="647629"/>
                </a:lnTo>
                <a:close/>
                <a:moveTo>
                  <a:pt x="1313376" y="278712"/>
                </a:moveTo>
                <a:lnTo>
                  <a:pt x="1022223" y="447169"/>
                </a:lnTo>
                <a:lnTo>
                  <a:pt x="1023778" y="453588"/>
                </a:lnTo>
                <a:lnTo>
                  <a:pt x="1432251" y="628623"/>
                </a:lnTo>
                <a:lnTo>
                  <a:pt x="1434395" y="625356"/>
                </a:lnTo>
                <a:lnTo>
                  <a:pt x="1333888" y="289073"/>
                </a:lnTo>
                <a:lnTo>
                  <a:pt x="1328035" y="290051"/>
                </a:lnTo>
                <a:close/>
                <a:moveTo>
                  <a:pt x="1620929" y="128123"/>
                </a:moveTo>
                <a:lnTo>
                  <a:pt x="1467003" y="622939"/>
                </a:lnTo>
                <a:lnTo>
                  <a:pt x="1476224" y="630305"/>
                </a:lnTo>
                <a:lnTo>
                  <a:pt x="1770306" y="443382"/>
                </a:lnTo>
                <a:lnTo>
                  <a:pt x="1769206" y="438549"/>
                </a:lnTo>
                <a:lnTo>
                  <a:pt x="1774443" y="430568"/>
                </a:lnTo>
                <a:close/>
                <a:moveTo>
                  <a:pt x="1645707" y="103968"/>
                </a:moveTo>
                <a:lnTo>
                  <a:pt x="1639033" y="114138"/>
                </a:lnTo>
                <a:lnTo>
                  <a:pt x="1785915" y="410911"/>
                </a:lnTo>
                <a:lnTo>
                  <a:pt x="1814076" y="139933"/>
                </a:lnTo>
                <a:lnTo>
                  <a:pt x="1799922" y="128986"/>
                </a:lnTo>
                <a:lnTo>
                  <a:pt x="1797996" y="120522"/>
                </a:lnTo>
                <a:close/>
                <a:moveTo>
                  <a:pt x="1602651" y="115940"/>
                </a:moveTo>
                <a:lnTo>
                  <a:pt x="1360875" y="255376"/>
                </a:lnTo>
                <a:lnTo>
                  <a:pt x="1363531" y="267044"/>
                </a:lnTo>
                <a:lnTo>
                  <a:pt x="1353128" y="282896"/>
                </a:lnTo>
                <a:lnTo>
                  <a:pt x="1450287" y="608623"/>
                </a:lnTo>
                <a:lnTo>
                  <a:pt x="1603835" y="116856"/>
                </a:lnTo>
                <a:close/>
                <a:moveTo>
                  <a:pt x="358448" y="655353"/>
                </a:moveTo>
                <a:lnTo>
                  <a:pt x="150322" y="844897"/>
                </a:lnTo>
                <a:lnTo>
                  <a:pt x="151996" y="851807"/>
                </a:lnTo>
                <a:lnTo>
                  <a:pt x="437662" y="860722"/>
                </a:lnTo>
                <a:lnTo>
                  <a:pt x="442416" y="853476"/>
                </a:lnTo>
                <a:lnTo>
                  <a:pt x="360974" y="655489"/>
                </a:lnTo>
                <a:lnTo>
                  <a:pt x="359073" y="655829"/>
                </a:lnTo>
                <a:close/>
                <a:moveTo>
                  <a:pt x="171017" y="725562"/>
                </a:moveTo>
                <a:lnTo>
                  <a:pt x="171082" y="725829"/>
                </a:lnTo>
                <a:cubicBezTo>
                  <a:pt x="170153" y="732995"/>
                  <a:pt x="166258" y="739978"/>
                  <a:pt x="158234" y="745179"/>
                </a:cubicBezTo>
                <a:lnTo>
                  <a:pt x="153150" y="746028"/>
                </a:lnTo>
                <a:lnTo>
                  <a:pt x="141307" y="825812"/>
                </a:lnTo>
                <a:lnTo>
                  <a:pt x="315606" y="666957"/>
                </a:lnTo>
                <a:close/>
                <a:moveTo>
                  <a:pt x="587838" y="514154"/>
                </a:moveTo>
                <a:lnTo>
                  <a:pt x="756606" y="880739"/>
                </a:lnTo>
                <a:lnTo>
                  <a:pt x="758404" y="880448"/>
                </a:lnTo>
                <a:lnTo>
                  <a:pt x="765491" y="885774"/>
                </a:lnTo>
                <a:lnTo>
                  <a:pt x="1022967" y="767238"/>
                </a:lnTo>
                <a:lnTo>
                  <a:pt x="1022308" y="764342"/>
                </a:lnTo>
                <a:close/>
                <a:moveTo>
                  <a:pt x="565559" y="513477"/>
                </a:moveTo>
                <a:lnTo>
                  <a:pt x="473214" y="846176"/>
                </a:lnTo>
                <a:lnTo>
                  <a:pt x="486259" y="855980"/>
                </a:lnTo>
                <a:lnTo>
                  <a:pt x="487910" y="863068"/>
                </a:lnTo>
                <a:lnTo>
                  <a:pt x="729098" y="894250"/>
                </a:lnTo>
                <a:lnTo>
                  <a:pt x="735756" y="884105"/>
                </a:lnTo>
                <a:lnTo>
                  <a:pt x="736158" y="884040"/>
                </a:lnTo>
                <a:close/>
                <a:moveTo>
                  <a:pt x="593620" y="491223"/>
                </a:moveTo>
                <a:lnTo>
                  <a:pt x="590195" y="496322"/>
                </a:lnTo>
                <a:lnTo>
                  <a:pt x="1025105" y="746764"/>
                </a:lnTo>
                <a:lnTo>
                  <a:pt x="1032644" y="735275"/>
                </a:lnTo>
                <a:lnTo>
                  <a:pt x="1035665" y="734741"/>
                </a:lnTo>
                <a:lnTo>
                  <a:pt x="988748" y="478402"/>
                </a:lnTo>
                <a:lnTo>
                  <a:pt x="988430" y="478455"/>
                </a:lnTo>
                <a:cubicBezTo>
                  <a:pt x="981509" y="476376"/>
                  <a:pt x="975634" y="471515"/>
                  <a:pt x="971790" y="465585"/>
                </a:cubicBezTo>
                <a:lnTo>
                  <a:pt x="970329" y="459162"/>
                </a:lnTo>
                <a:close/>
                <a:moveTo>
                  <a:pt x="543234" y="509109"/>
                </a:moveTo>
                <a:lnTo>
                  <a:pt x="382991" y="632765"/>
                </a:lnTo>
                <a:lnTo>
                  <a:pt x="384583" y="639295"/>
                </a:lnTo>
                <a:lnTo>
                  <a:pt x="378701" y="648152"/>
                </a:lnTo>
                <a:lnTo>
                  <a:pt x="457864" y="832949"/>
                </a:lnTo>
                <a:close/>
                <a:moveTo>
                  <a:pt x="208774" y="615810"/>
                </a:moveTo>
                <a:lnTo>
                  <a:pt x="199866" y="629022"/>
                </a:lnTo>
                <a:lnTo>
                  <a:pt x="191130" y="630481"/>
                </a:lnTo>
                <a:lnTo>
                  <a:pt x="164612" y="704172"/>
                </a:lnTo>
                <a:lnTo>
                  <a:pt x="166129" y="705384"/>
                </a:lnTo>
                <a:lnTo>
                  <a:pt x="166314" y="706148"/>
                </a:lnTo>
                <a:lnTo>
                  <a:pt x="326310" y="640771"/>
                </a:lnTo>
                <a:close/>
                <a:moveTo>
                  <a:pt x="1379685" y="39966"/>
                </a:moveTo>
                <a:lnTo>
                  <a:pt x="1370560" y="53553"/>
                </a:lnTo>
                <a:lnTo>
                  <a:pt x="1355339" y="56094"/>
                </a:lnTo>
                <a:lnTo>
                  <a:pt x="1345214" y="236190"/>
                </a:lnTo>
                <a:lnTo>
                  <a:pt x="1350815" y="240400"/>
                </a:lnTo>
                <a:lnTo>
                  <a:pt x="1593502" y="100438"/>
                </a:lnTo>
                <a:lnTo>
                  <a:pt x="1591938" y="93565"/>
                </a:lnTo>
                <a:close/>
                <a:moveTo>
                  <a:pt x="401015" y="475800"/>
                </a:moveTo>
                <a:lnTo>
                  <a:pt x="394760" y="484870"/>
                </a:lnTo>
                <a:lnTo>
                  <a:pt x="390649" y="485556"/>
                </a:lnTo>
                <a:lnTo>
                  <a:pt x="381030" y="608667"/>
                </a:lnTo>
                <a:lnTo>
                  <a:pt x="534509" y="490747"/>
                </a:lnTo>
                <a:close/>
                <a:moveTo>
                  <a:pt x="365531" y="483808"/>
                </a:moveTo>
                <a:lnTo>
                  <a:pt x="220160" y="596146"/>
                </a:lnTo>
                <a:lnTo>
                  <a:pt x="349175" y="623545"/>
                </a:lnTo>
                <a:lnTo>
                  <a:pt x="352947" y="618000"/>
                </a:lnTo>
                <a:lnTo>
                  <a:pt x="358710" y="617037"/>
                </a:lnTo>
                <a:lnTo>
                  <a:pt x="368915" y="486425"/>
                </a:lnTo>
                <a:close/>
                <a:moveTo>
                  <a:pt x="1050659" y="99996"/>
                </a:moveTo>
                <a:lnTo>
                  <a:pt x="1009862" y="427791"/>
                </a:lnTo>
                <a:lnTo>
                  <a:pt x="1012011" y="429406"/>
                </a:lnTo>
                <a:lnTo>
                  <a:pt x="1307335" y="259341"/>
                </a:lnTo>
                <a:lnTo>
                  <a:pt x="1306703" y="256565"/>
                </a:lnTo>
                <a:lnTo>
                  <a:pt x="1307649" y="255123"/>
                </a:lnTo>
                <a:close/>
                <a:moveTo>
                  <a:pt x="1068365" y="88027"/>
                </a:moveTo>
                <a:lnTo>
                  <a:pt x="1321009" y="237107"/>
                </a:lnTo>
                <a:lnTo>
                  <a:pt x="1328575" y="235886"/>
                </a:lnTo>
                <a:lnTo>
                  <a:pt x="1338988" y="50678"/>
                </a:lnTo>
                <a:lnTo>
                  <a:pt x="1331011" y="44508"/>
                </a:lnTo>
                <a:lnTo>
                  <a:pt x="1330237" y="41106"/>
                </a:lnTo>
                <a:close/>
                <a:moveTo>
                  <a:pt x="756447" y="226441"/>
                </a:moveTo>
                <a:lnTo>
                  <a:pt x="584099" y="465835"/>
                </a:lnTo>
                <a:lnTo>
                  <a:pt x="588358" y="469237"/>
                </a:lnTo>
                <a:lnTo>
                  <a:pt x="968162" y="439967"/>
                </a:lnTo>
                <a:close/>
                <a:moveTo>
                  <a:pt x="861216" y="163581"/>
                </a:moveTo>
                <a:lnTo>
                  <a:pt x="774193" y="216537"/>
                </a:lnTo>
                <a:lnTo>
                  <a:pt x="973736" y="416298"/>
                </a:lnTo>
                <a:lnTo>
                  <a:pt x="886295" y="173270"/>
                </a:lnTo>
                <a:lnTo>
                  <a:pt x="875690" y="175142"/>
                </a:lnTo>
                <a:close/>
                <a:moveTo>
                  <a:pt x="908842" y="139592"/>
                </a:moveTo>
                <a:lnTo>
                  <a:pt x="911915" y="151540"/>
                </a:lnTo>
                <a:lnTo>
                  <a:pt x="905089" y="161704"/>
                </a:lnTo>
                <a:lnTo>
                  <a:pt x="991435" y="401688"/>
                </a:lnTo>
                <a:lnTo>
                  <a:pt x="1031417" y="96922"/>
                </a:lnTo>
                <a:close/>
                <a:moveTo>
                  <a:pt x="526996" y="304948"/>
                </a:moveTo>
                <a:lnTo>
                  <a:pt x="403517" y="448363"/>
                </a:lnTo>
                <a:lnTo>
                  <a:pt x="405133" y="454526"/>
                </a:lnTo>
                <a:lnTo>
                  <a:pt x="543544" y="470023"/>
                </a:lnTo>
                <a:lnTo>
                  <a:pt x="549587" y="460813"/>
                </a:lnTo>
                <a:lnTo>
                  <a:pt x="550269" y="460693"/>
                </a:lnTo>
                <a:close/>
                <a:moveTo>
                  <a:pt x="557823" y="279498"/>
                </a:moveTo>
                <a:lnTo>
                  <a:pt x="558196" y="281099"/>
                </a:lnTo>
                <a:lnTo>
                  <a:pt x="547617" y="296790"/>
                </a:lnTo>
                <a:lnTo>
                  <a:pt x="570577" y="450438"/>
                </a:lnTo>
                <a:lnTo>
                  <a:pt x="727383" y="232653"/>
                </a:lnTo>
                <a:close/>
                <a:moveTo>
                  <a:pt x="513785" y="251178"/>
                </a:moveTo>
                <a:cubicBezTo>
                  <a:pt x="520763" y="246655"/>
                  <a:pt x="529549" y="244925"/>
                  <a:pt x="536900" y="247095"/>
                </a:cubicBezTo>
                <a:lnTo>
                  <a:pt x="548138" y="256072"/>
                </a:lnTo>
                <a:lnTo>
                  <a:pt x="751233" y="199528"/>
                </a:lnTo>
                <a:lnTo>
                  <a:pt x="753140" y="196879"/>
                </a:lnTo>
                <a:lnTo>
                  <a:pt x="754661" y="198153"/>
                </a:lnTo>
                <a:lnTo>
                  <a:pt x="858953" y="134711"/>
                </a:lnTo>
                <a:lnTo>
                  <a:pt x="867150" y="122220"/>
                </a:lnTo>
                <a:cubicBezTo>
                  <a:pt x="875174" y="117020"/>
                  <a:pt x="883139" y="116316"/>
                  <a:pt x="890060" y="118395"/>
                </a:cubicBezTo>
                <a:lnTo>
                  <a:pt x="890642" y="118844"/>
                </a:lnTo>
                <a:lnTo>
                  <a:pt x="1035058" y="69172"/>
                </a:lnTo>
                <a:lnTo>
                  <a:pt x="1035155" y="68430"/>
                </a:lnTo>
                <a:lnTo>
                  <a:pt x="1035913" y="68878"/>
                </a:lnTo>
                <a:lnTo>
                  <a:pt x="1037354" y="68382"/>
                </a:lnTo>
                <a:lnTo>
                  <a:pt x="1331928" y="15346"/>
                </a:lnTo>
                <a:lnTo>
                  <a:pt x="1338906" y="4713"/>
                </a:lnTo>
                <a:cubicBezTo>
                  <a:pt x="1354255" y="-5236"/>
                  <a:pt x="1370768" y="1896"/>
                  <a:pt x="1378456" y="13758"/>
                </a:cubicBezTo>
                <a:lnTo>
                  <a:pt x="1378605" y="14339"/>
                </a:lnTo>
                <a:lnTo>
                  <a:pt x="1607047" y="70331"/>
                </a:lnTo>
                <a:lnTo>
                  <a:pt x="1626372" y="67212"/>
                </a:lnTo>
                <a:lnTo>
                  <a:pt x="1638860" y="76596"/>
                </a:lnTo>
                <a:lnTo>
                  <a:pt x="1804037" y="94951"/>
                </a:lnTo>
                <a:lnTo>
                  <a:pt x="1807817" y="89190"/>
                </a:lnTo>
                <a:cubicBezTo>
                  <a:pt x="1823167" y="79241"/>
                  <a:pt x="1839679" y="86374"/>
                  <a:pt x="1847367" y="98235"/>
                </a:cubicBezTo>
                <a:lnTo>
                  <a:pt x="1851495" y="114921"/>
                </a:lnTo>
                <a:lnTo>
                  <a:pt x="1982561" y="208390"/>
                </a:lnTo>
                <a:lnTo>
                  <a:pt x="2003961" y="204935"/>
                </a:lnTo>
                <a:cubicBezTo>
                  <a:pt x="2010968" y="206957"/>
                  <a:pt x="2017018" y="211706"/>
                  <a:pt x="2020862" y="217636"/>
                </a:cubicBezTo>
                <a:cubicBezTo>
                  <a:pt x="2028549" y="229497"/>
                  <a:pt x="2028317" y="247482"/>
                  <a:pt x="2012967" y="257431"/>
                </a:cubicBezTo>
                <a:lnTo>
                  <a:pt x="2007962" y="258267"/>
                </a:lnTo>
                <a:lnTo>
                  <a:pt x="2031974" y="488977"/>
                </a:lnTo>
                <a:lnTo>
                  <a:pt x="2046042" y="499549"/>
                </a:lnTo>
                <a:cubicBezTo>
                  <a:pt x="2054427" y="510957"/>
                  <a:pt x="2054193" y="528943"/>
                  <a:pt x="2038146" y="539343"/>
                </a:cubicBezTo>
                <a:lnTo>
                  <a:pt x="2026916" y="541219"/>
                </a:lnTo>
                <a:lnTo>
                  <a:pt x="1980674" y="698823"/>
                </a:lnTo>
                <a:lnTo>
                  <a:pt x="1985300" y="702401"/>
                </a:lnTo>
                <a:cubicBezTo>
                  <a:pt x="1992988" y="714262"/>
                  <a:pt x="1993453" y="731795"/>
                  <a:pt x="1977406" y="742195"/>
                </a:cubicBezTo>
                <a:cubicBezTo>
                  <a:pt x="1970429" y="746717"/>
                  <a:pt x="1961642" y="748449"/>
                  <a:pt x="1954291" y="746278"/>
                </a:cubicBezTo>
                <a:lnTo>
                  <a:pt x="1946075" y="739715"/>
                </a:lnTo>
                <a:lnTo>
                  <a:pt x="1825161" y="818084"/>
                </a:lnTo>
                <a:lnTo>
                  <a:pt x="1828084" y="830926"/>
                </a:lnTo>
                <a:cubicBezTo>
                  <a:pt x="1827068" y="838149"/>
                  <a:pt x="1823172" y="845132"/>
                  <a:pt x="1815498" y="850107"/>
                </a:cubicBezTo>
                <a:cubicBezTo>
                  <a:pt x="1807473" y="855307"/>
                  <a:pt x="1799508" y="856011"/>
                  <a:pt x="1792587" y="853932"/>
                </a:cubicBezTo>
                <a:lnTo>
                  <a:pt x="1784955" y="848028"/>
                </a:lnTo>
                <a:lnTo>
                  <a:pt x="1618671" y="988962"/>
                </a:lnTo>
                <a:lnTo>
                  <a:pt x="1621967" y="1002478"/>
                </a:lnTo>
                <a:lnTo>
                  <a:pt x="1618359" y="1007911"/>
                </a:lnTo>
                <a:lnTo>
                  <a:pt x="1620464" y="1017159"/>
                </a:lnTo>
                <a:cubicBezTo>
                  <a:pt x="1619448" y="1024382"/>
                  <a:pt x="1615552" y="1031365"/>
                  <a:pt x="1607878" y="1036339"/>
                </a:cubicBezTo>
                <a:lnTo>
                  <a:pt x="1585800" y="1040026"/>
                </a:lnTo>
                <a:lnTo>
                  <a:pt x="1400466" y="1370046"/>
                </a:lnTo>
                <a:lnTo>
                  <a:pt x="1402398" y="1371498"/>
                </a:lnTo>
                <a:lnTo>
                  <a:pt x="1404609" y="1381210"/>
                </a:lnTo>
                <a:lnTo>
                  <a:pt x="1576100" y="1459766"/>
                </a:lnTo>
                <a:lnTo>
                  <a:pt x="1580301" y="1453365"/>
                </a:lnTo>
                <a:cubicBezTo>
                  <a:pt x="1595650" y="1443416"/>
                  <a:pt x="1612163" y="1450548"/>
                  <a:pt x="1619850" y="1462410"/>
                </a:cubicBezTo>
                <a:cubicBezTo>
                  <a:pt x="1624269" y="1468462"/>
                  <a:pt x="1626307" y="1475811"/>
                  <a:pt x="1625235" y="1482946"/>
                </a:cubicBezTo>
                <a:lnTo>
                  <a:pt x="1616250" y="1495976"/>
                </a:lnTo>
                <a:lnTo>
                  <a:pt x="1695950" y="1698680"/>
                </a:lnTo>
                <a:lnTo>
                  <a:pt x="1697745" y="1698390"/>
                </a:lnTo>
                <a:cubicBezTo>
                  <a:pt x="1704752" y="1700412"/>
                  <a:pt x="1710803" y="1705160"/>
                  <a:pt x="1714646" y="1711091"/>
                </a:cubicBezTo>
                <a:cubicBezTo>
                  <a:pt x="1723032" y="1722499"/>
                  <a:pt x="1722798" y="1740485"/>
                  <a:pt x="1706751" y="1750886"/>
                </a:cubicBezTo>
                <a:lnTo>
                  <a:pt x="1701602" y="1751746"/>
                </a:lnTo>
                <a:lnTo>
                  <a:pt x="1662969" y="2061379"/>
                </a:lnTo>
                <a:lnTo>
                  <a:pt x="1667405" y="2064712"/>
                </a:lnTo>
                <a:cubicBezTo>
                  <a:pt x="1675093" y="2076573"/>
                  <a:pt x="1675558" y="2094106"/>
                  <a:pt x="1659511" y="2104507"/>
                </a:cubicBezTo>
                <a:lnTo>
                  <a:pt x="1657547" y="2104835"/>
                </a:lnTo>
                <a:lnTo>
                  <a:pt x="1657419" y="2105865"/>
                </a:lnTo>
                <a:lnTo>
                  <a:pt x="1656829" y="2104955"/>
                </a:lnTo>
                <a:lnTo>
                  <a:pt x="1636601" y="2108333"/>
                </a:lnTo>
                <a:cubicBezTo>
                  <a:pt x="1629680" y="2106254"/>
                  <a:pt x="1623805" y="2101393"/>
                  <a:pt x="1619961" y="2095463"/>
                </a:cubicBezTo>
                <a:cubicBezTo>
                  <a:pt x="1616117" y="2089532"/>
                  <a:pt x="1614253" y="2082070"/>
                  <a:pt x="1615269" y="2074848"/>
                </a:cubicBezTo>
                <a:lnTo>
                  <a:pt x="1626361" y="2057945"/>
                </a:lnTo>
                <a:lnTo>
                  <a:pt x="1486899" y="1842772"/>
                </a:lnTo>
                <a:lnTo>
                  <a:pt x="1476505" y="1844508"/>
                </a:lnTo>
                <a:cubicBezTo>
                  <a:pt x="1469584" y="1842430"/>
                  <a:pt x="1463709" y="1837568"/>
                  <a:pt x="1459865" y="1831638"/>
                </a:cubicBezTo>
                <a:cubicBezTo>
                  <a:pt x="1456021" y="1825707"/>
                  <a:pt x="1454158" y="1818246"/>
                  <a:pt x="1455173" y="1811023"/>
                </a:cubicBezTo>
                <a:lnTo>
                  <a:pt x="1458668" y="1805698"/>
                </a:lnTo>
                <a:lnTo>
                  <a:pt x="1364588" y="1717921"/>
                </a:lnTo>
                <a:lnTo>
                  <a:pt x="1364474" y="1718091"/>
                </a:lnTo>
                <a:cubicBezTo>
                  <a:pt x="1356450" y="1723292"/>
                  <a:pt x="1348485" y="1723996"/>
                  <a:pt x="1341564" y="1721917"/>
                </a:cubicBezTo>
                <a:lnTo>
                  <a:pt x="1334216" y="1716234"/>
                </a:lnTo>
                <a:lnTo>
                  <a:pt x="1104216" y="1916726"/>
                </a:lnTo>
                <a:lnTo>
                  <a:pt x="1107628" y="1931377"/>
                </a:lnTo>
                <a:cubicBezTo>
                  <a:pt x="1106555" y="1938513"/>
                  <a:pt x="1102547" y="1945321"/>
                  <a:pt x="1094872" y="1950296"/>
                </a:cubicBezTo>
                <a:cubicBezTo>
                  <a:pt x="1078824" y="1960697"/>
                  <a:pt x="1063010" y="1953112"/>
                  <a:pt x="1055322" y="1941252"/>
                </a:cubicBezTo>
                <a:lnTo>
                  <a:pt x="1055094" y="1940248"/>
                </a:lnTo>
                <a:lnTo>
                  <a:pt x="780584" y="1990224"/>
                </a:lnTo>
                <a:lnTo>
                  <a:pt x="780813" y="1991232"/>
                </a:lnTo>
                <a:cubicBezTo>
                  <a:pt x="779798" y="1998454"/>
                  <a:pt x="775902" y="2005438"/>
                  <a:pt x="768227" y="2010412"/>
                </a:cubicBezTo>
                <a:cubicBezTo>
                  <a:pt x="760203" y="2015613"/>
                  <a:pt x="752238" y="2016317"/>
                  <a:pt x="745317" y="2014238"/>
                </a:cubicBezTo>
                <a:lnTo>
                  <a:pt x="737386" y="2008104"/>
                </a:lnTo>
                <a:lnTo>
                  <a:pt x="734556" y="2010439"/>
                </a:lnTo>
                <a:lnTo>
                  <a:pt x="735440" y="2006599"/>
                </a:lnTo>
                <a:lnTo>
                  <a:pt x="728677" y="2001368"/>
                </a:lnTo>
                <a:cubicBezTo>
                  <a:pt x="724833" y="1995437"/>
                  <a:pt x="722970" y="1987976"/>
                  <a:pt x="723985" y="1980753"/>
                </a:cubicBezTo>
                <a:lnTo>
                  <a:pt x="724458" y="1980033"/>
                </a:lnTo>
                <a:lnTo>
                  <a:pt x="595122" y="1887478"/>
                </a:lnTo>
                <a:lnTo>
                  <a:pt x="594770" y="1888015"/>
                </a:lnTo>
                <a:cubicBezTo>
                  <a:pt x="587793" y="1892536"/>
                  <a:pt x="579006" y="1894268"/>
                  <a:pt x="571655" y="1892097"/>
                </a:cubicBezTo>
                <a:cubicBezTo>
                  <a:pt x="565453" y="1890173"/>
                  <a:pt x="559290" y="1885249"/>
                  <a:pt x="555220" y="1878970"/>
                </a:cubicBezTo>
                <a:lnTo>
                  <a:pt x="555079" y="1878350"/>
                </a:lnTo>
                <a:lnTo>
                  <a:pt x="451142" y="1895781"/>
                </a:lnTo>
                <a:lnTo>
                  <a:pt x="439697" y="1913221"/>
                </a:lnTo>
                <a:cubicBezTo>
                  <a:pt x="423650" y="1923622"/>
                  <a:pt x="407835" y="1916038"/>
                  <a:pt x="400148" y="1904177"/>
                </a:cubicBezTo>
                <a:lnTo>
                  <a:pt x="396946" y="1890112"/>
                </a:lnTo>
                <a:lnTo>
                  <a:pt x="257499" y="1807304"/>
                </a:lnTo>
                <a:lnTo>
                  <a:pt x="254393" y="1807868"/>
                </a:lnTo>
                <a:lnTo>
                  <a:pt x="248889" y="1812969"/>
                </a:lnTo>
                <a:lnTo>
                  <a:pt x="248159" y="1809001"/>
                </a:lnTo>
                <a:lnTo>
                  <a:pt x="245735" y="1809441"/>
                </a:lnTo>
                <a:cubicBezTo>
                  <a:pt x="241166" y="1808316"/>
                  <a:pt x="236996" y="1805322"/>
                  <a:pt x="234056" y="1800786"/>
                </a:cubicBezTo>
                <a:cubicBezTo>
                  <a:pt x="231343" y="1796600"/>
                  <a:pt x="230477" y="1792207"/>
                  <a:pt x="230761" y="1788059"/>
                </a:cubicBezTo>
                <a:lnTo>
                  <a:pt x="233836" y="1783614"/>
                </a:lnTo>
                <a:lnTo>
                  <a:pt x="124910" y="1640363"/>
                </a:lnTo>
                <a:lnTo>
                  <a:pt x="124258" y="1642082"/>
                </a:lnTo>
                <a:lnTo>
                  <a:pt x="121628" y="1637144"/>
                </a:lnTo>
                <a:lnTo>
                  <a:pt x="116701" y="1638063"/>
                </a:lnTo>
                <a:cubicBezTo>
                  <a:pt x="112799" y="1636629"/>
                  <a:pt x="108690" y="1633346"/>
                  <a:pt x="106429" y="1629858"/>
                </a:cubicBezTo>
                <a:cubicBezTo>
                  <a:pt x="103490" y="1625323"/>
                  <a:pt x="102634" y="1620181"/>
                  <a:pt x="103559" y="1615494"/>
                </a:cubicBezTo>
                <a:lnTo>
                  <a:pt x="106097" y="1611719"/>
                </a:lnTo>
                <a:lnTo>
                  <a:pt x="35818" y="1479307"/>
                </a:lnTo>
                <a:lnTo>
                  <a:pt x="21400" y="1481853"/>
                </a:lnTo>
                <a:cubicBezTo>
                  <a:pt x="15198" y="1479928"/>
                  <a:pt x="9035" y="1475006"/>
                  <a:pt x="4965" y="1468726"/>
                </a:cubicBezTo>
                <a:cubicBezTo>
                  <a:pt x="-2722" y="1456865"/>
                  <a:pt x="-2490" y="1438880"/>
                  <a:pt x="12860" y="1428931"/>
                </a:cubicBezTo>
                <a:lnTo>
                  <a:pt x="23429" y="1427166"/>
                </a:lnTo>
                <a:lnTo>
                  <a:pt x="23894" y="1255064"/>
                </a:lnTo>
                <a:lnTo>
                  <a:pt x="12228" y="1246041"/>
                </a:lnTo>
                <a:cubicBezTo>
                  <a:pt x="4541" y="1234180"/>
                  <a:pt x="4773" y="1216194"/>
                  <a:pt x="20123" y="1206246"/>
                </a:cubicBezTo>
                <a:lnTo>
                  <a:pt x="24511" y="1205471"/>
                </a:lnTo>
                <a:lnTo>
                  <a:pt x="27834" y="1054326"/>
                </a:lnTo>
                <a:lnTo>
                  <a:pt x="17579" y="1046393"/>
                </a:lnTo>
                <a:cubicBezTo>
                  <a:pt x="9891" y="1034532"/>
                  <a:pt x="10123" y="1016547"/>
                  <a:pt x="25473" y="1006598"/>
                </a:cubicBezTo>
                <a:lnTo>
                  <a:pt x="39049" y="1004406"/>
                </a:lnTo>
                <a:lnTo>
                  <a:pt x="102302" y="872789"/>
                </a:lnTo>
                <a:lnTo>
                  <a:pt x="102158" y="872678"/>
                </a:lnTo>
                <a:cubicBezTo>
                  <a:pt x="94470" y="860816"/>
                  <a:pt x="94703" y="842831"/>
                  <a:pt x="110052" y="832882"/>
                </a:cubicBezTo>
                <a:lnTo>
                  <a:pt x="115521" y="831999"/>
                </a:lnTo>
                <a:lnTo>
                  <a:pt x="128172" y="743472"/>
                </a:lnTo>
                <a:lnTo>
                  <a:pt x="118685" y="736134"/>
                </a:lnTo>
                <a:cubicBezTo>
                  <a:pt x="110997" y="724273"/>
                  <a:pt x="111229" y="706288"/>
                  <a:pt x="126579" y="696339"/>
                </a:cubicBezTo>
                <a:lnTo>
                  <a:pt x="141656" y="693676"/>
                </a:lnTo>
                <a:lnTo>
                  <a:pt x="166418" y="624697"/>
                </a:lnTo>
                <a:lnTo>
                  <a:pt x="160316" y="619978"/>
                </a:lnTo>
                <a:cubicBezTo>
                  <a:pt x="152628" y="608116"/>
                  <a:pt x="152861" y="590131"/>
                  <a:pt x="168211" y="580182"/>
                </a:cubicBezTo>
                <a:cubicBezTo>
                  <a:pt x="175886" y="575208"/>
                  <a:pt x="183851" y="574504"/>
                  <a:pt x="190859" y="576526"/>
                </a:cubicBezTo>
                <a:lnTo>
                  <a:pt x="197939" y="581846"/>
                </a:lnTo>
                <a:lnTo>
                  <a:pt x="352128" y="462277"/>
                </a:lnTo>
                <a:lnTo>
                  <a:pt x="350519" y="455210"/>
                </a:lnTo>
                <a:cubicBezTo>
                  <a:pt x="351535" y="447988"/>
                  <a:pt x="355430" y="441004"/>
                  <a:pt x="363105" y="436030"/>
                </a:cubicBezTo>
                <a:lnTo>
                  <a:pt x="383796" y="432375"/>
                </a:lnTo>
                <a:lnTo>
                  <a:pt x="505728" y="290260"/>
                </a:lnTo>
                <a:lnTo>
                  <a:pt x="501199" y="270358"/>
                </a:lnTo>
                <a:cubicBezTo>
                  <a:pt x="502215" y="263136"/>
                  <a:pt x="506110" y="256152"/>
                  <a:pt x="513785" y="251178"/>
                </a:cubicBezTo>
                <a:close/>
              </a:path>
            </a:pathLst>
          </a:custGeom>
          <a:solidFill>
            <a:srgbClr val="E6294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9"/>
          <p:cNvSpPr txBox="1"/>
          <p:nvPr/>
        </p:nvSpPr>
        <p:spPr>
          <a:xfrm>
            <a:off x="-99350" y="8844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2CC"/>
                </a:solidFill>
              </a:rPr>
              <a:t>NLP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14" name="Google Shape;214;p39"/>
          <p:cNvSpPr/>
          <p:nvPr/>
        </p:nvSpPr>
        <p:spPr>
          <a:xfrm>
            <a:off x="3102450" y="2281875"/>
            <a:ext cx="459300" cy="4248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9"/>
          <p:cNvSpPr/>
          <p:nvPr/>
        </p:nvSpPr>
        <p:spPr>
          <a:xfrm>
            <a:off x="3136600" y="2316750"/>
            <a:ext cx="390999" cy="355058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rgbClr val="0028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39"/>
          <p:cNvCxnSpPr/>
          <p:nvPr/>
        </p:nvCxnSpPr>
        <p:spPr>
          <a:xfrm>
            <a:off x="3093425" y="2475675"/>
            <a:ext cx="600" cy="960000"/>
          </a:xfrm>
          <a:prstGeom prst="bentConnector3">
            <a:avLst>
              <a:gd name="adj1" fmla="val -321291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p39"/>
          <p:cNvSpPr txBox="1"/>
          <p:nvPr/>
        </p:nvSpPr>
        <p:spPr>
          <a:xfrm>
            <a:off x="3038125" y="2586225"/>
            <a:ext cx="81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CFCC"/>
                </a:solidFill>
                <a:latin typeface="Share Tech"/>
                <a:ea typeface="Share Tech"/>
                <a:cs typeface="Share Tech"/>
                <a:sym typeface="Share Tech"/>
              </a:rPr>
              <a:t>01</a:t>
            </a:r>
            <a:endParaRPr sz="3600"/>
          </a:p>
        </p:txBody>
      </p:sp>
      <p:sp>
        <p:nvSpPr>
          <p:cNvPr id="218" name="Google Shape;218;p39"/>
          <p:cNvSpPr txBox="1"/>
          <p:nvPr/>
        </p:nvSpPr>
        <p:spPr>
          <a:xfrm>
            <a:off x="3038125" y="3232050"/>
            <a:ext cx="138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2CC"/>
                </a:solidFill>
                <a:latin typeface="Advent Pro"/>
                <a:ea typeface="Advent Pro"/>
                <a:cs typeface="Advent Pro"/>
                <a:sym typeface="Advent Pro"/>
              </a:rPr>
              <a:t>What NLP Doing?</a:t>
            </a:r>
            <a:endParaRPr sz="800" b="1">
              <a:solidFill>
                <a:srgbClr val="FFF2CC"/>
              </a:solidFill>
            </a:endParaRPr>
          </a:p>
        </p:txBody>
      </p:sp>
      <p:sp>
        <p:nvSpPr>
          <p:cNvPr id="219" name="Google Shape;219;p39"/>
          <p:cNvSpPr txBox="1"/>
          <p:nvPr/>
        </p:nvSpPr>
        <p:spPr>
          <a:xfrm>
            <a:off x="2788825" y="3548950"/>
            <a:ext cx="1875600" cy="12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Summarizing</a:t>
            </a:r>
            <a:r>
              <a:rPr lang="en" sz="1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develops  a system that can automatically generate accurate and informative summaries of meetings.</a:t>
            </a:r>
            <a:endParaRPr sz="1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39"/>
          <p:cNvSpPr/>
          <p:nvPr/>
        </p:nvSpPr>
        <p:spPr>
          <a:xfrm>
            <a:off x="5079900" y="2281875"/>
            <a:ext cx="459300" cy="4248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39"/>
          <p:cNvGrpSpPr/>
          <p:nvPr/>
        </p:nvGrpSpPr>
        <p:grpSpPr>
          <a:xfrm>
            <a:off x="5129370" y="2316761"/>
            <a:ext cx="360355" cy="355037"/>
            <a:chOff x="3095745" y="3805393"/>
            <a:chExt cx="352840" cy="354718"/>
          </a:xfrm>
        </p:grpSpPr>
        <p:sp>
          <p:nvSpPr>
            <p:cNvPr id="222" name="Google Shape;222;p39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9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9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9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9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9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39"/>
          <p:cNvSpPr txBox="1"/>
          <p:nvPr/>
        </p:nvSpPr>
        <p:spPr>
          <a:xfrm>
            <a:off x="5024800" y="2586225"/>
            <a:ext cx="661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6B26B"/>
                </a:solidFill>
                <a:latin typeface="Share Tech"/>
                <a:ea typeface="Share Tech"/>
                <a:cs typeface="Share Tech"/>
                <a:sym typeface="Share Tech"/>
              </a:rPr>
              <a:t>02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229" name="Google Shape;229;p39"/>
          <p:cNvSpPr txBox="1"/>
          <p:nvPr/>
        </p:nvSpPr>
        <p:spPr>
          <a:xfrm>
            <a:off x="5064800" y="3232050"/>
            <a:ext cx="138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2CC"/>
                </a:solidFill>
                <a:latin typeface="Advent Pro"/>
                <a:ea typeface="Advent Pro"/>
                <a:cs typeface="Advent Pro"/>
                <a:sym typeface="Advent Pro"/>
              </a:rPr>
              <a:t>System Ability</a:t>
            </a:r>
            <a:endParaRPr b="1"/>
          </a:p>
        </p:txBody>
      </p:sp>
      <p:sp>
        <p:nvSpPr>
          <p:cNvPr id="230" name="Google Shape;230;p39"/>
          <p:cNvSpPr txBox="1"/>
          <p:nvPr/>
        </p:nvSpPr>
        <p:spPr>
          <a:xfrm>
            <a:off x="4902900" y="3548950"/>
            <a:ext cx="1819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the most important topics, extract key points, decisions, action items, discussions, and present them in a coherent and concise manner.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39"/>
          <p:cNvSpPr/>
          <p:nvPr/>
        </p:nvSpPr>
        <p:spPr>
          <a:xfrm>
            <a:off x="7107300" y="2281875"/>
            <a:ext cx="459300" cy="424800"/>
          </a:xfrm>
          <a:prstGeom prst="rect">
            <a:avLst/>
          </a:pr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39"/>
          <p:cNvGrpSpPr/>
          <p:nvPr/>
        </p:nvGrpSpPr>
        <p:grpSpPr>
          <a:xfrm>
            <a:off x="7156774" y="2316751"/>
            <a:ext cx="360342" cy="355050"/>
            <a:chOff x="3541011" y="3367320"/>
            <a:chExt cx="348257" cy="346188"/>
          </a:xfrm>
        </p:grpSpPr>
        <p:sp>
          <p:nvSpPr>
            <p:cNvPr id="233" name="Google Shape;233;p39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9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9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9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7" name="Google Shape;237;p39"/>
          <p:cNvCxnSpPr/>
          <p:nvPr/>
        </p:nvCxnSpPr>
        <p:spPr>
          <a:xfrm>
            <a:off x="7112429" y="2475675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8" name="Google Shape;238;p39"/>
          <p:cNvSpPr txBox="1"/>
          <p:nvPr/>
        </p:nvSpPr>
        <p:spPr>
          <a:xfrm>
            <a:off x="7015300" y="2586225"/>
            <a:ext cx="762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D5A6BD"/>
                </a:solidFill>
                <a:latin typeface="Share Tech"/>
                <a:ea typeface="Share Tech"/>
                <a:cs typeface="Share Tech"/>
                <a:sym typeface="Share Tech"/>
              </a:rPr>
              <a:t>03</a:t>
            </a:r>
            <a:endParaRPr>
              <a:solidFill>
                <a:srgbClr val="D5A6BD"/>
              </a:solidFill>
            </a:endParaRPr>
          </a:p>
        </p:txBody>
      </p:sp>
      <p:sp>
        <p:nvSpPr>
          <p:cNvPr id="239" name="Google Shape;239;p39"/>
          <p:cNvSpPr txBox="1"/>
          <p:nvPr/>
        </p:nvSpPr>
        <p:spPr>
          <a:xfrm>
            <a:off x="7093825" y="3212350"/>
            <a:ext cx="17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2CC"/>
                </a:solidFill>
                <a:latin typeface="Advent Pro"/>
                <a:ea typeface="Advent Pro"/>
                <a:cs typeface="Advent Pro"/>
                <a:sym typeface="Advent Pro"/>
              </a:rPr>
              <a:t>Generated Summary</a:t>
            </a:r>
            <a:endParaRPr b="1"/>
          </a:p>
        </p:txBody>
      </p:sp>
      <p:sp>
        <p:nvSpPr>
          <p:cNvPr id="240" name="Google Shape;240;p39"/>
          <p:cNvSpPr txBox="1"/>
          <p:nvPr/>
        </p:nvSpPr>
        <p:spPr>
          <a:xfrm>
            <a:off x="6871200" y="3490300"/>
            <a:ext cx="2007600" cy="15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Crafts comprehensive summaries of online meetings as they unfold. Capture the essence of the meeting while filtering out redundant or less relevant information.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241" name="Google Shape;241;p39"/>
          <p:cNvCxnSpPr/>
          <p:nvPr/>
        </p:nvCxnSpPr>
        <p:spPr>
          <a:xfrm>
            <a:off x="5095675" y="2475675"/>
            <a:ext cx="600" cy="960000"/>
          </a:xfrm>
          <a:prstGeom prst="bentConnector3">
            <a:avLst>
              <a:gd name="adj1" fmla="val -321291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2" name="Google Shape;242;p39"/>
          <p:cNvCxnSpPr/>
          <p:nvPr/>
        </p:nvCxnSpPr>
        <p:spPr>
          <a:xfrm>
            <a:off x="4735225" y="290025"/>
            <a:ext cx="3924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/>
          <p:nvPr/>
        </p:nvSpPr>
        <p:spPr>
          <a:xfrm>
            <a:off x="6720047" y="3797696"/>
            <a:ext cx="1715700" cy="703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8" name="Google Shape;248;p40"/>
          <p:cNvSpPr/>
          <p:nvPr/>
        </p:nvSpPr>
        <p:spPr>
          <a:xfrm>
            <a:off x="3650324" y="3800097"/>
            <a:ext cx="2109900" cy="703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9" name="Google Shape;249;p40"/>
          <p:cNvSpPr/>
          <p:nvPr/>
        </p:nvSpPr>
        <p:spPr>
          <a:xfrm>
            <a:off x="5162261" y="938633"/>
            <a:ext cx="1789200" cy="527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50" name="Google Shape;250;p40"/>
          <p:cNvSpPr/>
          <p:nvPr/>
        </p:nvSpPr>
        <p:spPr>
          <a:xfrm>
            <a:off x="583219" y="3668528"/>
            <a:ext cx="1976700" cy="126528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51" name="Google Shape;251;p40"/>
          <p:cNvSpPr/>
          <p:nvPr/>
        </p:nvSpPr>
        <p:spPr>
          <a:xfrm>
            <a:off x="2054610" y="901242"/>
            <a:ext cx="2214781" cy="53724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52" name="Google Shape;252;p40"/>
          <p:cNvCxnSpPr/>
          <p:nvPr/>
        </p:nvCxnSpPr>
        <p:spPr>
          <a:xfrm>
            <a:off x="4574399" y="2741583"/>
            <a:ext cx="1200" cy="851400"/>
          </a:xfrm>
          <a:prstGeom prst="straightConnector1">
            <a:avLst/>
          </a:prstGeom>
          <a:noFill/>
          <a:ln w="19050" cap="flat" cmpd="sng">
            <a:solidFill>
              <a:srgbClr val="FFD6E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3" name="Google Shape;253;p40"/>
          <p:cNvSpPr txBox="1"/>
          <p:nvPr/>
        </p:nvSpPr>
        <p:spPr>
          <a:xfrm>
            <a:off x="2931900" y="302775"/>
            <a:ext cx="328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D966"/>
                </a:solidFill>
                <a:latin typeface="Share Tech"/>
                <a:ea typeface="Share Tech"/>
                <a:cs typeface="Share Tech"/>
                <a:sym typeface="Share Tech"/>
              </a:rPr>
              <a:t>   Related Works</a:t>
            </a:r>
            <a:endParaRPr sz="3600" b="1">
              <a:solidFill>
                <a:srgbClr val="FFD966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254" name="Google Shape;254;p40"/>
          <p:cNvCxnSpPr/>
          <p:nvPr/>
        </p:nvCxnSpPr>
        <p:spPr>
          <a:xfrm>
            <a:off x="1008086" y="2664283"/>
            <a:ext cx="7075200" cy="0"/>
          </a:xfrm>
          <a:prstGeom prst="straightConnector1">
            <a:avLst/>
          </a:prstGeom>
          <a:noFill/>
          <a:ln w="19050" cap="flat" cmpd="sng">
            <a:solidFill>
              <a:srgbClr val="FFD6E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5" name="Google Shape;255;p40"/>
          <p:cNvGrpSpPr/>
          <p:nvPr/>
        </p:nvGrpSpPr>
        <p:grpSpPr>
          <a:xfrm>
            <a:off x="1346411" y="2477533"/>
            <a:ext cx="373500" cy="373500"/>
            <a:chOff x="1372725" y="1912500"/>
            <a:chExt cx="373500" cy="373500"/>
          </a:xfrm>
        </p:grpSpPr>
        <p:sp>
          <p:nvSpPr>
            <p:cNvPr id="256" name="Google Shape;256;p40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0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" name="Google Shape;258;p40"/>
          <p:cNvGrpSpPr/>
          <p:nvPr/>
        </p:nvGrpSpPr>
        <p:grpSpPr>
          <a:xfrm>
            <a:off x="2869628" y="2477533"/>
            <a:ext cx="373500" cy="373500"/>
            <a:chOff x="3212675" y="1912500"/>
            <a:chExt cx="373500" cy="373500"/>
          </a:xfrm>
        </p:grpSpPr>
        <p:sp>
          <p:nvSpPr>
            <p:cNvPr id="259" name="Google Shape;259;p40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0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" name="Google Shape;261;p40"/>
          <p:cNvGrpSpPr/>
          <p:nvPr/>
        </p:nvGrpSpPr>
        <p:grpSpPr>
          <a:xfrm>
            <a:off x="4388969" y="2477533"/>
            <a:ext cx="373500" cy="373500"/>
            <a:chOff x="5557850" y="1912500"/>
            <a:chExt cx="373500" cy="373500"/>
          </a:xfrm>
        </p:grpSpPr>
        <p:sp>
          <p:nvSpPr>
            <p:cNvPr id="262" name="Google Shape;262;p40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0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40"/>
          <p:cNvGrpSpPr/>
          <p:nvPr/>
        </p:nvGrpSpPr>
        <p:grpSpPr>
          <a:xfrm>
            <a:off x="5870111" y="2477533"/>
            <a:ext cx="373500" cy="373500"/>
            <a:chOff x="7457825" y="1912500"/>
            <a:chExt cx="373500" cy="373500"/>
          </a:xfrm>
        </p:grpSpPr>
        <p:sp>
          <p:nvSpPr>
            <p:cNvPr id="265" name="Google Shape;265;p40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0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rgbClr val="F64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" name="Google Shape;268;p40"/>
          <p:cNvSpPr txBox="1"/>
          <p:nvPr/>
        </p:nvSpPr>
        <p:spPr>
          <a:xfrm>
            <a:off x="5119861" y="842333"/>
            <a:ext cx="18813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field mentioned in the paper for the model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40"/>
          <p:cNvSpPr txBox="1"/>
          <p:nvPr/>
        </p:nvSpPr>
        <p:spPr>
          <a:xfrm>
            <a:off x="3487832" y="3709754"/>
            <a:ext cx="2375700" cy="9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samsum</a:t>
            </a: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dataset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field-wise transcripts download and use as input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40"/>
          <p:cNvSpPr txBox="1"/>
          <p:nvPr/>
        </p:nvSpPr>
        <p:spPr>
          <a:xfrm>
            <a:off x="880911" y="1583034"/>
            <a:ext cx="1286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CFCC"/>
                </a:solidFill>
                <a:latin typeface="Share Tech"/>
                <a:ea typeface="Share Tech"/>
                <a:cs typeface="Share Tech"/>
                <a:sym typeface="Share Tech"/>
              </a:rPr>
              <a:t>Paper</a:t>
            </a:r>
            <a:endParaRPr sz="2200">
              <a:solidFill>
                <a:srgbClr val="00CFCC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CFCC"/>
                </a:solidFill>
                <a:latin typeface="Share Tech"/>
                <a:ea typeface="Share Tech"/>
                <a:cs typeface="Share Tech"/>
                <a:sym typeface="Share Tech"/>
              </a:rPr>
              <a:t>Analysis</a:t>
            </a:r>
            <a:endParaRPr sz="2200">
              <a:solidFill>
                <a:srgbClr val="00CFCC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71" name="Google Shape;271;p40"/>
          <p:cNvSpPr txBox="1"/>
          <p:nvPr/>
        </p:nvSpPr>
        <p:spPr>
          <a:xfrm>
            <a:off x="2218636" y="2721333"/>
            <a:ext cx="16716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898AC"/>
                </a:solidFill>
                <a:latin typeface="Share Tech"/>
                <a:ea typeface="Share Tech"/>
                <a:cs typeface="Share Tech"/>
                <a:sym typeface="Share Tech"/>
              </a:rPr>
              <a:t>Hugging Face </a:t>
            </a:r>
            <a:endParaRPr sz="2200">
              <a:solidFill>
                <a:srgbClr val="E898AC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898AC"/>
                </a:solidFill>
                <a:latin typeface="Share Tech"/>
                <a:ea typeface="Share Tech"/>
                <a:cs typeface="Share Tech"/>
                <a:sym typeface="Share Tech"/>
              </a:rPr>
              <a:t>Models</a:t>
            </a:r>
            <a:endParaRPr sz="2200">
              <a:solidFill>
                <a:srgbClr val="E898AC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72" name="Google Shape;272;p40"/>
          <p:cNvSpPr txBox="1"/>
          <p:nvPr/>
        </p:nvSpPr>
        <p:spPr>
          <a:xfrm>
            <a:off x="3917036" y="1854007"/>
            <a:ext cx="12864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9973"/>
                </a:solidFill>
                <a:latin typeface="Share Tech"/>
                <a:ea typeface="Share Tech"/>
                <a:cs typeface="Share Tech"/>
                <a:sym typeface="Share Tech"/>
              </a:rPr>
              <a:t>Dataset</a:t>
            </a:r>
            <a:endParaRPr sz="2200">
              <a:solidFill>
                <a:srgbClr val="FF997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9973"/>
                </a:solidFill>
                <a:latin typeface="Share Tech"/>
                <a:ea typeface="Share Tech"/>
                <a:cs typeface="Share Tech"/>
                <a:sym typeface="Share Tech"/>
              </a:rPr>
              <a:t>Use</a:t>
            </a:r>
            <a:endParaRPr sz="2200">
              <a:solidFill>
                <a:srgbClr val="FF997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73" name="Google Shape;273;p40"/>
          <p:cNvSpPr txBox="1"/>
          <p:nvPr/>
        </p:nvSpPr>
        <p:spPr>
          <a:xfrm>
            <a:off x="5348936" y="2734108"/>
            <a:ext cx="1496100" cy="1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64975"/>
                </a:solidFill>
                <a:latin typeface="Share Tech"/>
                <a:ea typeface="Share Tech"/>
                <a:cs typeface="Share Tech"/>
                <a:sym typeface="Share Tech"/>
              </a:rPr>
              <a:t>Field-wise</a:t>
            </a:r>
            <a:endParaRPr sz="2200">
              <a:solidFill>
                <a:srgbClr val="F64975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64975"/>
                </a:solidFill>
                <a:latin typeface="Share Tech"/>
                <a:ea typeface="Share Tech"/>
                <a:cs typeface="Share Tech"/>
                <a:sym typeface="Share Tech"/>
              </a:rPr>
              <a:t>Analysis</a:t>
            </a:r>
            <a:endParaRPr sz="2200">
              <a:solidFill>
                <a:srgbClr val="F64975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274" name="Google Shape;274;p40"/>
          <p:cNvGrpSpPr/>
          <p:nvPr/>
        </p:nvGrpSpPr>
        <p:grpSpPr>
          <a:xfrm>
            <a:off x="7431511" y="2477533"/>
            <a:ext cx="373500" cy="373500"/>
            <a:chOff x="7457825" y="1912500"/>
            <a:chExt cx="373500" cy="373500"/>
          </a:xfrm>
        </p:grpSpPr>
        <p:sp>
          <p:nvSpPr>
            <p:cNvPr id="275" name="Google Shape;275;p40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0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p40"/>
          <p:cNvSpPr txBox="1"/>
          <p:nvPr/>
        </p:nvSpPr>
        <p:spPr>
          <a:xfrm>
            <a:off x="6603861" y="1634058"/>
            <a:ext cx="2027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93C47D"/>
                </a:solidFill>
                <a:latin typeface="Share Tech"/>
                <a:ea typeface="Share Tech"/>
                <a:cs typeface="Share Tech"/>
                <a:sym typeface="Share Tech"/>
              </a:rPr>
              <a:t>Analysis Model</a:t>
            </a:r>
            <a:endParaRPr sz="2200">
              <a:solidFill>
                <a:srgbClr val="93C47D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93C47D"/>
                </a:solidFill>
                <a:latin typeface="Share Tech"/>
                <a:ea typeface="Share Tech"/>
                <a:cs typeface="Share Tech"/>
                <a:sym typeface="Share Tech"/>
              </a:rPr>
              <a:t>Fine-tune</a:t>
            </a:r>
            <a:endParaRPr sz="2200">
              <a:solidFill>
                <a:srgbClr val="93C47D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78" name="Google Shape;278;p40"/>
          <p:cNvSpPr txBox="1"/>
          <p:nvPr/>
        </p:nvSpPr>
        <p:spPr>
          <a:xfrm>
            <a:off x="6718985" y="3721988"/>
            <a:ext cx="1789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make the model usable for our dataset (min. 4 epoch run)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9" name="Google Shape;279;p40"/>
          <p:cNvCxnSpPr/>
          <p:nvPr/>
        </p:nvCxnSpPr>
        <p:spPr>
          <a:xfrm>
            <a:off x="7618361" y="2684933"/>
            <a:ext cx="1200" cy="851400"/>
          </a:xfrm>
          <a:prstGeom prst="straightConnector1">
            <a:avLst/>
          </a:prstGeom>
          <a:noFill/>
          <a:ln w="19050" cap="flat" cmpd="sng">
            <a:solidFill>
              <a:srgbClr val="FFD6E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" name="Google Shape;280;p40"/>
          <p:cNvCxnSpPr/>
          <p:nvPr/>
        </p:nvCxnSpPr>
        <p:spPr>
          <a:xfrm>
            <a:off x="1531861" y="2675799"/>
            <a:ext cx="1200" cy="851400"/>
          </a:xfrm>
          <a:prstGeom prst="straightConnector1">
            <a:avLst/>
          </a:prstGeom>
          <a:noFill/>
          <a:ln w="19050" cap="flat" cmpd="sng">
            <a:solidFill>
              <a:srgbClr val="FFD6E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" name="Google Shape;281;p40"/>
          <p:cNvCxnSpPr/>
          <p:nvPr/>
        </p:nvCxnSpPr>
        <p:spPr>
          <a:xfrm flipH="1">
            <a:off x="3054711" y="1619725"/>
            <a:ext cx="6900" cy="1028400"/>
          </a:xfrm>
          <a:prstGeom prst="straightConnector1">
            <a:avLst/>
          </a:prstGeom>
          <a:noFill/>
          <a:ln w="19050" cap="flat" cmpd="sng">
            <a:solidFill>
              <a:srgbClr val="FFD6E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" name="Google Shape;282;p40"/>
          <p:cNvCxnSpPr/>
          <p:nvPr/>
        </p:nvCxnSpPr>
        <p:spPr>
          <a:xfrm flipH="1">
            <a:off x="6058861" y="1634047"/>
            <a:ext cx="3300" cy="1019100"/>
          </a:xfrm>
          <a:prstGeom prst="straightConnector1">
            <a:avLst/>
          </a:prstGeom>
          <a:noFill/>
          <a:ln w="19050" cap="flat" cmpd="sng">
            <a:solidFill>
              <a:srgbClr val="FFD6E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3" name="Google Shape;283;p40"/>
          <p:cNvCxnSpPr/>
          <p:nvPr/>
        </p:nvCxnSpPr>
        <p:spPr>
          <a:xfrm>
            <a:off x="4735225" y="290025"/>
            <a:ext cx="3924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4" name="Google Shape;284;p40"/>
          <p:cNvSpPr txBox="1"/>
          <p:nvPr/>
        </p:nvSpPr>
        <p:spPr>
          <a:xfrm>
            <a:off x="2051224" y="941292"/>
            <a:ext cx="2330001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D9EAD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Google/Pegasus-CNN-dailymail</a:t>
            </a:r>
            <a:endParaRPr sz="1200" b="1" dirty="0">
              <a:solidFill>
                <a:srgbClr val="D9EAD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9CB9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EleutherAI/gpt-neo-2.7B</a:t>
            </a:r>
            <a:endParaRPr sz="1200" b="1" dirty="0">
              <a:solidFill>
                <a:srgbClr val="F9CB9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7AB09F-9265-4C42-BFED-62A74EB26899}"/>
              </a:ext>
            </a:extLst>
          </p:cNvPr>
          <p:cNvSpPr txBox="1"/>
          <p:nvPr/>
        </p:nvSpPr>
        <p:spPr>
          <a:xfrm>
            <a:off x="582189" y="3710106"/>
            <a:ext cx="190445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Clustering Sentences</a:t>
            </a:r>
            <a:endParaRPr lang="en-US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Semantic Analysis</a:t>
            </a:r>
            <a:endParaRPr lang="en-US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Encoder-Decoder</a:t>
            </a:r>
            <a:endParaRPr lang="en-US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Hybrid attention</a:t>
            </a:r>
            <a:endParaRPr lang="en-US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Transformer Model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/>
          <p:nvPr/>
        </p:nvSpPr>
        <p:spPr>
          <a:xfrm>
            <a:off x="5604575" y="1238375"/>
            <a:ext cx="3312300" cy="968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0" name="Google Shape;290;p41"/>
          <p:cNvSpPr txBox="1"/>
          <p:nvPr/>
        </p:nvSpPr>
        <p:spPr>
          <a:xfrm>
            <a:off x="5685018" y="1467588"/>
            <a:ext cx="3190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•"/>
            </a:pPr>
            <a:r>
              <a:rPr lang="en" sz="1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Youtube Meeting Transcripts, Audio to text</a:t>
            </a:r>
            <a:endParaRPr sz="12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•"/>
            </a:pPr>
            <a:r>
              <a:rPr lang="en" sz="1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Segmentation 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1" name="Google Shape;291;p41"/>
          <p:cNvSpPr txBox="1"/>
          <p:nvPr/>
        </p:nvSpPr>
        <p:spPr>
          <a:xfrm>
            <a:off x="5578750" y="1217607"/>
            <a:ext cx="33294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D9EAD3"/>
                </a:solidFill>
                <a:latin typeface="Share Tech"/>
                <a:ea typeface="Share Tech"/>
                <a:cs typeface="Share Tech"/>
                <a:sym typeface="Share Tech"/>
              </a:rPr>
              <a:t>Data Collection and Conversion</a:t>
            </a:r>
            <a:endParaRPr sz="2000" b="1">
              <a:solidFill>
                <a:srgbClr val="D9EAD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92" name="Google Shape;292;p41"/>
          <p:cNvSpPr txBox="1"/>
          <p:nvPr/>
        </p:nvSpPr>
        <p:spPr>
          <a:xfrm>
            <a:off x="5628761" y="2720240"/>
            <a:ext cx="31608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•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Getting short summary, Dataset Validation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•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Handling problematic transcripts and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irrelevant summary</a:t>
            </a:r>
            <a:endParaRPr sz="1500"/>
          </a:p>
        </p:txBody>
      </p:sp>
      <p:sp>
        <p:nvSpPr>
          <p:cNvPr id="293" name="Google Shape;293;p41"/>
          <p:cNvSpPr/>
          <p:nvPr/>
        </p:nvSpPr>
        <p:spPr>
          <a:xfrm>
            <a:off x="5596450" y="2406350"/>
            <a:ext cx="3329400" cy="1115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4" name="Google Shape;294;p41"/>
          <p:cNvSpPr/>
          <p:nvPr/>
        </p:nvSpPr>
        <p:spPr>
          <a:xfrm>
            <a:off x="5587599" y="3708949"/>
            <a:ext cx="3345891" cy="107355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5" name="Google Shape;295;p41"/>
          <p:cNvSpPr/>
          <p:nvPr/>
        </p:nvSpPr>
        <p:spPr>
          <a:xfrm>
            <a:off x="407861" y="2468025"/>
            <a:ext cx="2831213" cy="968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6" name="Google Shape;296;p41"/>
          <p:cNvSpPr/>
          <p:nvPr/>
        </p:nvSpPr>
        <p:spPr>
          <a:xfrm>
            <a:off x="388126" y="3604873"/>
            <a:ext cx="2869649" cy="123684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7" name="Google Shape;297;p41"/>
          <p:cNvSpPr/>
          <p:nvPr/>
        </p:nvSpPr>
        <p:spPr>
          <a:xfrm>
            <a:off x="407862" y="1250493"/>
            <a:ext cx="2834770" cy="1026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3280950" y="326875"/>
            <a:ext cx="25821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D966"/>
                </a:solidFill>
                <a:latin typeface="Share Tech"/>
                <a:ea typeface="Share Tech"/>
                <a:cs typeface="Share Tech"/>
                <a:sym typeface="Share Tech"/>
              </a:rPr>
              <a:t>How to Solve</a:t>
            </a:r>
            <a:endParaRPr sz="3600" b="1">
              <a:solidFill>
                <a:srgbClr val="FFD966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650282" y="1091122"/>
            <a:ext cx="25821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D9EAD3"/>
                </a:solidFill>
                <a:latin typeface="Share Tech"/>
                <a:ea typeface="Share Tech"/>
                <a:cs typeface="Share Tech"/>
                <a:sym typeface="Share Tech"/>
              </a:rPr>
              <a:t>Problem Clarification</a:t>
            </a:r>
            <a:endParaRPr sz="2100" b="1">
              <a:solidFill>
                <a:srgbClr val="D9EAD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433665" y="1538276"/>
            <a:ext cx="34455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•"/>
            </a:pPr>
            <a:r>
              <a:rPr lang="en" sz="1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Meeting audio to transcript conversion </a:t>
            </a:r>
            <a:endParaRPr sz="12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•"/>
            </a:pPr>
            <a:r>
              <a:rPr lang="en" sz="1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transcript &amp; Making summary of </a:t>
            </a:r>
            <a:endParaRPr sz="12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the meeting</a:t>
            </a:r>
            <a:endParaRPr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1" name="Google Shape;301;p41"/>
          <p:cNvSpPr/>
          <p:nvPr/>
        </p:nvSpPr>
        <p:spPr>
          <a:xfrm>
            <a:off x="3388361" y="1403274"/>
            <a:ext cx="696000" cy="664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1"/>
          <p:cNvSpPr/>
          <p:nvPr/>
        </p:nvSpPr>
        <p:spPr>
          <a:xfrm>
            <a:off x="4760993" y="2644598"/>
            <a:ext cx="696000" cy="6645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1"/>
          <p:cNvSpPr/>
          <p:nvPr/>
        </p:nvSpPr>
        <p:spPr>
          <a:xfrm>
            <a:off x="4732974" y="1403274"/>
            <a:ext cx="696000" cy="664500"/>
          </a:xfrm>
          <a:prstGeom prst="rect">
            <a:avLst/>
          </a:pr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1"/>
          <p:cNvSpPr/>
          <p:nvPr/>
        </p:nvSpPr>
        <p:spPr>
          <a:xfrm>
            <a:off x="3388383" y="2644593"/>
            <a:ext cx="696000" cy="6645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" name="Google Shape;305;p41"/>
          <p:cNvGrpSpPr/>
          <p:nvPr/>
        </p:nvGrpSpPr>
        <p:grpSpPr>
          <a:xfrm>
            <a:off x="3542984" y="2767219"/>
            <a:ext cx="386672" cy="419258"/>
            <a:chOff x="5357662" y="4297637"/>
            <a:chExt cx="287275" cy="326296"/>
          </a:xfrm>
        </p:grpSpPr>
        <p:sp>
          <p:nvSpPr>
            <p:cNvPr id="306" name="Google Shape;306;p41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1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1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1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1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41"/>
          <p:cNvGrpSpPr/>
          <p:nvPr/>
        </p:nvGrpSpPr>
        <p:grpSpPr>
          <a:xfrm>
            <a:off x="4876106" y="2754546"/>
            <a:ext cx="465712" cy="444612"/>
            <a:chOff x="4890434" y="4287389"/>
            <a:chExt cx="345997" cy="346029"/>
          </a:xfrm>
        </p:grpSpPr>
        <p:sp>
          <p:nvSpPr>
            <p:cNvPr id="312" name="Google Shape;312;p41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1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1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1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1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" name="Google Shape;319;p41"/>
          <p:cNvGrpSpPr/>
          <p:nvPr/>
        </p:nvGrpSpPr>
        <p:grpSpPr>
          <a:xfrm>
            <a:off x="4848497" y="1534559"/>
            <a:ext cx="469824" cy="402246"/>
            <a:chOff x="5778676" y="3826972"/>
            <a:chExt cx="349052" cy="313056"/>
          </a:xfrm>
        </p:grpSpPr>
        <p:sp>
          <p:nvSpPr>
            <p:cNvPr id="320" name="Google Shape;320;p41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41"/>
          <p:cNvGrpSpPr/>
          <p:nvPr/>
        </p:nvGrpSpPr>
        <p:grpSpPr>
          <a:xfrm>
            <a:off x="3503749" y="1510291"/>
            <a:ext cx="465198" cy="450787"/>
            <a:chOff x="4874902" y="3808799"/>
            <a:chExt cx="345615" cy="350835"/>
          </a:xfrm>
        </p:grpSpPr>
        <p:sp>
          <p:nvSpPr>
            <p:cNvPr id="326" name="Google Shape;326;p41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p41"/>
          <p:cNvSpPr/>
          <p:nvPr/>
        </p:nvSpPr>
        <p:spPr>
          <a:xfrm>
            <a:off x="3375224" y="3902910"/>
            <a:ext cx="696000" cy="6645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4" name="Google Shape;344;p41"/>
          <p:cNvGrpSpPr/>
          <p:nvPr/>
        </p:nvGrpSpPr>
        <p:grpSpPr>
          <a:xfrm>
            <a:off x="3440254" y="3971766"/>
            <a:ext cx="566308" cy="527394"/>
            <a:chOff x="3095745" y="3805393"/>
            <a:chExt cx="352840" cy="354718"/>
          </a:xfrm>
        </p:grpSpPr>
        <p:sp>
          <p:nvSpPr>
            <p:cNvPr id="345" name="Google Shape;345;p41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1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1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" name="Google Shape;351;p41"/>
          <p:cNvSpPr/>
          <p:nvPr/>
        </p:nvSpPr>
        <p:spPr>
          <a:xfrm>
            <a:off x="4741265" y="3886212"/>
            <a:ext cx="696000" cy="664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" name="Google Shape;352;p41"/>
          <p:cNvGrpSpPr/>
          <p:nvPr/>
        </p:nvGrpSpPr>
        <p:grpSpPr>
          <a:xfrm>
            <a:off x="4837962" y="3971635"/>
            <a:ext cx="515735" cy="527348"/>
            <a:chOff x="3541011" y="3367320"/>
            <a:chExt cx="348257" cy="346188"/>
          </a:xfrm>
        </p:grpSpPr>
        <p:sp>
          <p:nvSpPr>
            <p:cNvPr id="353" name="Google Shape;353;p41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1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1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1"/>
          <p:cNvSpPr/>
          <p:nvPr/>
        </p:nvSpPr>
        <p:spPr>
          <a:xfrm>
            <a:off x="4084561" y="1639456"/>
            <a:ext cx="648600" cy="19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6E1"/>
          </a:solidFill>
          <a:ln w="9525" cap="flat" cmpd="sng">
            <a:solidFill>
              <a:srgbClr val="0028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58" name="Google Shape;358;p41"/>
          <p:cNvSpPr txBox="1"/>
          <p:nvPr/>
        </p:nvSpPr>
        <p:spPr>
          <a:xfrm>
            <a:off x="5655059" y="2370303"/>
            <a:ext cx="302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</a:t>
            </a:r>
            <a:r>
              <a:rPr lang="en" sz="2100" b="1" dirty="0">
                <a:solidFill>
                  <a:srgbClr val="D9EAD3"/>
                </a:solidFill>
                <a:latin typeface="Share Tech"/>
                <a:ea typeface="Share Tech"/>
                <a:cs typeface="Share Tech"/>
                <a:sym typeface="Share Tech"/>
              </a:rPr>
              <a:t>Exploratory Data Analysis</a:t>
            </a:r>
            <a:endParaRPr dirty="0">
              <a:solidFill>
                <a:srgbClr val="D9EAD3"/>
              </a:solidFill>
            </a:endParaRPr>
          </a:p>
        </p:txBody>
      </p:sp>
      <p:sp>
        <p:nvSpPr>
          <p:cNvPr id="359" name="Google Shape;359;p41"/>
          <p:cNvSpPr txBox="1"/>
          <p:nvPr/>
        </p:nvSpPr>
        <p:spPr>
          <a:xfrm>
            <a:off x="808594" y="2475389"/>
            <a:ext cx="20931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" sz="2100" b="1">
                <a:solidFill>
                  <a:srgbClr val="D9EAD3"/>
                </a:solidFill>
                <a:latin typeface="Share Tech"/>
                <a:ea typeface="Share Tech"/>
                <a:cs typeface="Share Tech"/>
                <a:sym typeface="Share Tech"/>
              </a:rPr>
              <a:t>Model Selection</a:t>
            </a:r>
            <a:endParaRPr sz="2100" b="1">
              <a:solidFill>
                <a:srgbClr val="D9EAD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60" name="Google Shape;360;p41"/>
          <p:cNvSpPr txBox="1"/>
          <p:nvPr/>
        </p:nvSpPr>
        <p:spPr>
          <a:xfrm>
            <a:off x="402791" y="2760765"/>
            <a:ext cx="292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•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of model:  Transformer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•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metric: ROUGE Scores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1" name="Google Shape;361;p41"/>
          <p:cNvSpPr txBox="1"/>
          <p:nvPr/>
        </p:nvSpPr>
        <p:spPr>
          <a:xfrm>
            <a:off x="412839" y="3559917"/>
            <a:ext cx="2884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   </a:t>
            </a:r>
            <a:r>
              <a:rPr lang="en" sz="2100" b="1">
                <a:solidFill>
                  <a:srgbClr val="D9EAD3"/>
                </a:solidFill>
                <a:latin typeface="Share Tech"/>
                <a:ea typeface="Share Tech"/>
                <a:cs typeface="Share Tech"/>
                <a:sym typeface="Share Tech"/>
              </a:rPr>
              <a:t>Model Training</a:t>
            </a:r>
            <a:endParaRPr sz="1500" b="1">
              <a:solidFill>
                <a:srgbClr val="D9EAD3"/>
              </a:solidFill>
            </a:endParaRPr>
          </a:p>
        </p:txBody>
      </p:sp>
      <p:sp>
        <p:nvSpPr>
          <p:cNvPr id="362" name="Google Shape;362;p41"/>
          <p:cNvSpPr txBox="1"/>
          <p:nvPr/>
        </p:nvSpPr>
        <p:spPr>
          <a:xfrm>
            <a:off x="425570" y="3872165"/>
            <a:ext cx="2920800" cy="97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•"/>
            </a:pPr>
            <a:r>
              <a:rPr lang="en" sz="1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Finetune the model with changing parameters and penalty score</a:t>
            </a:r>
            <a:endParaRPr sz="12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•"/>
            </a:pPr>
            <a:r>
              <a:rPr lang="en" sz="1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Stratified with validation set</a:t>
            </a:r>
          </a:p>
          <a:p>
            <a:pPr marL="25400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•"/>
            </a:pPr>
            <a:r>
              <a:rPr lang="en" sz="1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SGD, Normalization</a:t>
            </a:r>
            <a:endParaRPr sz="1200" dirty="0"/>
          </a:p>
        </p:txBody>
      </p:sp>
      <p:sp>
        <p:nvSpPr>
          <p:cNvPr id="363" name="Google Shape;363;p41"/>
          <p:cNvSpPr txBox="1"/>
          <p:nvPr/>
        </p:nvSpPr>
        <p:spPr>
          <a:xfrm>
            <a:off x="5763875" y="3760550"/>
            <a:ext cx="28170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D9EAD3"/>
                </a:solidFill>
                <a:latin typeface="Share Tech"/>
                <a:ea typeface="Share Tech"/>
                <a:cs typeface="Share Tech"/>
                <a:sym typeface="Share Tech"/>
              </a:rPr>
              <a:t>Evaluation</a:t>
            </a:r>
            <a:endParaRPr sz="1300">
              <a:solidFill>
                <a:srgbClr val="D9EAD3"/>
              </a:solidFill>
            </a:endParaRPr>
          </a:p>
        </p:txBody>
      </p:sp>
      <p:sp>
        <p:nvSpPr>
          <p:cNvPr id="364" name="Google Shape;364;p41"/>
          <p:cNvSpPr txBox="1"/>
          <p:nvPr/>
        </p:nvSpPr>
        <p:spPr>
          <a:xfrm>
            <a:off x="5652125" y="4068625"/>
            <a:ext cx="33294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•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on validation and testing datasets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•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Deploying the model in real-world scenarios</a:t>
            </a:r>
            <a:endParaRPr sz="1200"/>
          </a:p>
        </p:txBody>
      </p:sp>
      <p:sp>
        <p:nvSpPr>
          <p:cNvPr id="365" name="Google Shape;365;p41"/>
          <p:cNvSpPr/>
          <p:nvPr/>
        </p:nvSpPr>
        <p:spPr>
          <a:xfrm>
            <a:off x="5028686" y="2092441"/>
            <a:ext cx="160800" cy="52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D6E1"/>
          </a:solidFill>
          <a:ln w="9525" cap="flat" cmpd="sng">
            <a:solidFill>
              <a:srgbClr val="0028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6" name="Google Shape;366;p41"/>
          <p:cNvSpPr/>
          <p:nvPr/>
        </p:nvSpPr>
        <p:spPr>
          <a:xfrm>
            <a:off x="4098394" y="2880543"/>
            <a:ext cx="648600" cy="192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D6E1"/>
          </a:solidFill>
          <a:ln w="9525" cap="flat" cmpd="sng">
            <a:solidFill>
              <a:srgbClr val="0028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7" name="Google Shape;367;p41"/>
          <p:cNvSpPr/>
          <p:nvPr/>
        </p:nvSpPr>
        <p:spPr>
          <a:xfrm>
            <a:off x="3656042" y="3313787"/>
            <a:ext cx="160800" cy="56090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D6E1"/>
          </a:solidFill>
          <a:ln w="9525" cap="flat" cmpd="sng">
            <a:solidFill>
              <a:srgbClr val="0028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8" name="Google Shape;368;p41"/>
          <p:cNvSpPr/>
          <p:nvPr/>
        </p:nvSpPr>
        <p:spPr>
          <a:xfrm>
            <a:off x="4085333" y="4138920"/>
            <a:ext cx="648600" cy="19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6E1"/>
          </a:solidFill>
          <a:ln w="9525" cap="flat" cmpd="sng">
            <a:solidFill>
              <a:srgbClr val="0028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369" name="Google Shape;369;p41"/>
          <p:cNvCxnSpPr/>
          <p:nvPr/>
        </p:nvCxnSpPr>
        <p:spPr>
          <a:xfrm>
            <a:off x="495200" y="282750"/>
            <a:ext cx="39249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"/>
          <p:cNvSpPr txBox="1"/>
          <p:nvPr/>
        </p:nvSpPr>
        <p:spPr>
          <a:xfrm>
            <a:off x="3424650" y="377975"/>
            <a:ext cx="2294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D966"/>
                </a:solidFill>
                <a:latin typeface="Share Tech"/>
                <a:ea typeface="Share Tech"/>
                <a:cs typeface="Share Tech"/>
                <a:sym typeface="Share Tech"/>
              </a:rPr>
              <a:t>Challenges</a:t>
            </a:r>
            <a:endParaRPr sz="3600" b="1">
              <a:solidFill>
                <a:srgbClr val="FFD966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75" name="Google Shape;375;p42"/>
          <p:cNvSpPr/>
          <p:nvPr/>
        </p:nvSpPr>
        <p:spPr>
          <a:xfrm flipH="1">
            <a:off x="919650" y="1162775"/>
            <a:ext cx="3391075" cy="3378216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9525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6" name="Google Shape;376;p42"/>
          <p:cNvGrpSpPr/>
          <p:nvPr/>
        </p:nvGrpSpPr>
        <p:grpSpPr>
          <a:xfrm>
            <a:off x="4042417" y="3094600"/>
            <a:ext cx="2708786" cy="213677"/>
            <a:chOff x="3828658" y="3897738"/>
            <a:chExt cx="3602589" cy="274896"/>
          </a:xfrm>
        </p:grpSpPr>
        <p:sp>
          <p:nvSpPr>
            <p:cNvPr id="377" name="Google Shape;377;p42"/>
            <p:cNvSpPr/>
            <p:nvPr/>
          </p:nvSpPr>
          <p:spPr>
            <a:xfrm>
              <a:off x="3829491" y="3897738"/>
              <a:ext cx="3601756" cy="106396"/>
            </a:xfrm>
            <a:custGeom>
              <a:avLst/>
              <a:gdLst/>
              <a:ahLst/>
              <a:cxnLst/>
              <a:rect l="l" t="t" r="r" b="b"/>
              <a:pathLst>
                <a:path w="31251" h="1488" extrusionOk="0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30507" y="1487"/>
                  </a:lnTo>
                  <a:cubicBezTo>
                    <a:pt x="30911" y="1487"/>
                    <a:pt x="31251" y="1159"/>
                    <a:pt x="31251" y="744"/>
                  </a:cubicBezTo>
                  <a:cubicBezTo>
                    <a:pt x="31251" y="340"/>
                    <a:pt x="30911" y="0"/>
                    <a:pt x="30507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3828658" y="4067150"/>
              <a:ext cx="3601799" cy="105485"/>
            </a:xfrm>
            <a:custGeom>
              <a:avLst/>
              <a:gdLst/>
              <a:ahLst/>
              <a:cxnLst/>
              <a:rect l="l" t="t" r="r" b="b"/>
              <a:pathLst>
                <a:path w="50366" h="1475" extrusionOk="0">
                  <a:moveTo>
                    <a:pt x="743" y="0"/>
                  </a:moveTo>
                  <a:cubicBezTo>
                    <a:pt x="340" y="0"/>
                    <a:pt x="0" y="328"/>
                    <a:pt x="0" y="731"/>
                  </a:cubicBezTo>
                  <a:cubicBezTo>
                    <a:pt x="13" y="1147"/>
                    <a:pt x="340" y="1474"/>
                    <a:pt x="743" y="1474"/>
                  </a:cubicBezTo>
                  <a:lnTo>
                    <a:pt x="49635" y="1474"/>
                  </a:lnTo>
                  <a:cubicBezTo>
                    <a:pt x="50038" y="1474"/>
                    <a:pt x="50366" y="1147"/>
                    <a:pt x="50366" y="731"/>
                  </a:cubicBezTo>
                  <a:cubicBezTo>
                    <a:pt x="50366" y="328"/>
                    <a:pt x="50038" y="0"/>
                    <a:pt x="4963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Google Shape;379;p42"/>
          <p:cNvSpPr/>
          <p:nvPr/>
        </p:nvSpPr>
        <p:spPr>
          <a:xfrm>
            <a:off x="4072800" y="2493675"/>
            <a:ext cx="1394045" cy="82000"/>
          </a:xfrm>
          <a:custGeom>
            <a:avLst/>
            <a:gdLst/>
            <a:ahLst/>
            <a:cxnLst/>
            <a:rect l="l" t="t" r="r" b="b"/>
            <a:pathLst>
              <a:path w="69772" h="1488" extrusionOk="0">
                <a:moveTo>
                  <a:pt x="744" y="1"/>
                </a:moveTo>
                <a:cubicBezTo>
                  <a:pt x="328" y="1"/>
                  <a:pt x="1" y="341"/>
                  <a:pt x="1" y="744"/>
                </a:cubicBezTo>
                <a:cubicBezTo>
                  <a:pt x="1" y="1147"/>
                  <a:pt x="328" y="1488"/>
                  <a:pt x="744" y="1488"/>
                </a:cubicBezTo>
                <a:lnTo>
                  <a:pt x="69028" y="1488"/>
                </a:lnTo>
                <a:cubicBezTo>
                  <a:pt x="69431" y="1488"/>
                  <a:pt x="69772" y="1147"/>
                  <a:pt x="69772" y="744"/>
                </a:cubicBezTo>
                <a:cubicBezTo>
                  <a:pt x="69772" y="341"/>
                  <a:pt x="69431" y="1"/>
                  <a:pt x="69028" y="1"/>
                </a:cubicBez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2"/>
          <p:cNvSpPr/>
          <p:nvPr/>
        </p:nvSpPr>
        <p:spPr>
          <a:xfrm>
            <a:off x="4059475" y="1925350"/>
            <a:ext cx="2670805" cy="82699"/>
          </a:xfrm>
          <a:custGeom>
            <a:avLst/>
            <a:gdLst/>
            <a:ahLst/>
            <a:cxnLst/>
            <a:rect l="l" t="t" r="r" b="b"/>
            <a:pathLst>
              <a:path w="31264" h="1488" extrusionOk="0">
                <a:moveTo>
                  <a:pt x="744" y="0"/>
                </a:moveTo>
                <a:cubicBezTo>
                  <a:pt x="341" y="0"/>
                  <a:pt x="1" y="328"/>
                  <a:pt x="1" y="744"/>
                </a:cubicBezTo>
                <a:cubicBezTo>
                  <a:pt x="1" y="1147"/>
                  <a:pt x="341" y="1487"/>
                  <a:pt x="744" y="1487"/>
                </a:cubicBezTo>
                <a:lnTo>
                  <a:pt x="30520" y="1487"/>
                </a:lnTo>
                <a:cubicBezTo>
                  <a:pt x="30923" y="1487"/>
                  <a:pt x="31263" y="1147"/>
                  <a:pt x="31251" y="744"/>
                </a:cubicBezTo>
                <a:cubicBezTo>
                  <a:pt x="31251" y="328"/>
                  <a:pt x="30923" y="0"/>
                  <a:pt x="30520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" name="Google Shape;381;p42"/>
          <p:cNvGrpSpPr/>
          <p:nvPr/>
        </p:nvGrpSpPr>
        <p:grpSpPr>
          <a:xfrm>
            <a:off x="4062157" y="1334075"/>
            <a:ext cx="2670781" cy="212981"/>
            <a:chOff x="3771875" y="1457343"/>
            <a:chExt cx="2876447" cy="274036"/>
          </a:xfrm>
        </p:grpSpPr>
        <p:sp>
          <p:nvSpPr>
            <p:cNvPr id="382" name="Google Shape;382;p42"/>
            <p:cNvSpPr/>
            <p:nvPr/>
          </p:nvSpPr>
          <p:spPr>
            <a:xfrm>
              <a:off x="3771890" y="1457343"/>
              <a:ext cx="2471393" cy="105538"/>
            </a:xfrm>
            <a:custGeom>
              <a:avLst/>
              <a:gdLst/>
              <a:ahLst/>
              <a:cxnLst/>
              <a:rect l="l" t="t" r="r" b="b"/>
              <a:pathLst>
                <a:path w="13458" h="1476" extrusionOk="0">
                  <a:moveTo>
                    <a:pt x="744" y="1"/>
                  </a:moveTo>
                  <a:cubicBezTo>
                    <a:pt x="328" y="1"/>
                    <a:pt x="0" y="329"/>
                    <a:pt x="0" y="744"/>
                  </a:cubicBezTo>
                  <a:cubicBezTo>
                    <a:pt x="0" y="1148"/>
                    <a:pt x="328" y="1475"/>
                    <a:pt x="744" y="1475"/>
                  </a:cubicBezTo>
                  <a:lnTo>
                    <a:pt x="12714" y="1475"/>
                  </a:lnTo>
                  <a:cubicBezTo>
                    <a:pt x="13118" y="1475"/>
                    <a:pt x="13458" y="1148"/>
                    <a:pt x="13458" y="744"/>
                  </a:cubicBezTo>
                  <a:cubicBezTo>
                    <a:pt x="13458" y="329"/>
                    <a:pt x="13118" y="1"/>
                    <a:pt x="12714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2"/>
            <p:cNvSpPr/>
            <p:nvPr/>
          </p:nvSpPr>
          <p:spPr>
            <a:xfrm>
              <a:off x="3771875" y="1625894"/>
              <a:ext cx="2876447" cy="105485"/>
            </a:xfrm>
            <a:custGeom>
              <a:avLst/>
              <a:gdLst/>
              <a:ahLst/>
              <a:cxnLst/>
              <a:rect l="l" t="t" r="r" b="b"/>
              <a:pathLst>
                <a:path w="40223" h="1475" extrusionOk="0">
                  <a:moveTo>
                    <a:pt x="744" y="0"/>
                  </a:moveTo>
                  <a:cubicBezTo>
                    <a:pt x="340" y="0"/>
                    <a:pt x="13" y="328"/>
                    <a:pt x="0" y="744"/>
                  </a:cubicBezTo>
                  <a:cubicBezTo>
                    <a:pt x="0" y="1147"/>
                    <a:pt x="340" y="1475"/>
                    <a:pt x="744" y="1475"/>
                  </a:cubicBezTo>
                  <a:lnTo>
                    <a:pt x="39479" y="1475"/>
                  </a:lnTo>
                  <a:cubicBezTo>
                    <a:pt x="39895" y="1475"/>
                    <a:pt x="40222" y="1147"/>
                    <a:pt x="40222" y="744"/>
                  </a:cubicBezTo>
                  <a:cubicBezTo>
                    <a:pt x="40222" y="328"/>
                    <a:pt x="39895" y="0"/>
                    <a:pt x="39479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42"/>
          <p:cNvSpPr txBox="1"/>
          <p:nvPr/>
        </p:nvSpPr>
        <p:spPr>
          <a:xfrm>
            <a:off x="1636650" y="1268450"/>
            <a:ext cx="22461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898AC"/>
                </a:solidFill>
                <a:latin typeface="Share Tech"/>
                <a:ea typeface="Share Tech"/>
                <a:cs typeface="Share Tech"/>
                <a:sym typeface="Share Tech"/>
              </a:rPr>
              <a:t>RESOURCE LIMITATION</a:t>
            </a:r>
            <a:endParaRPr sz="1800">
              <a:solidFill>
                <a:srgbClr val="E898AC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792509" y="1886813"/>
            <a:ext cx="30720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CFCC"/>
                </a:solidFill>
                <a:latin typeface="Share Tech"/>
                <a:ea typeface="Share Tech"/>
                <a:cs typeface="Share Tech"/>
                <a:sym typeface="Share Tech"/>
              </a:rPr>
              <a:t>LIBRARY SUPPORT ISSUES</a:t>
            </a:r>
            <a:endParaRPr sz="1800">
              <a:solidFill>
                <a:srgbClr val="00CFCC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2093288" y="2505196"/>
            <a:ext cx="17712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73"/>
                </a:solidFill>
                <a:latin typeface="Share Tech"/>
                <a:ea typeface="Share Tech"/>
                <a:cs typeface="Share Tech"/>
                <a:sym typeface="Share Tech"/>
              </a:rPr>
              <a:t>MODEL SELECTION</a:t>
            </a:r>
            <a:endParaRPr sz="1800">
              <a:solidFill>
                <a:srgbClr val="FF997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305549" y="3097888"/>
            <a:ext cx="35772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69138"/>
                </a:solidFill>
                <a:latin typeface="Share Tech"/>
                <a:ea typeface="Share Tech"/>
                <a:cs typeface="Share Tech"/>
                <a:sym typeface="Share Tech"/>
              </a:rPr>
              <a:t>CODING ERRORS DURING FINE-TUNING</a:t>
            </a:r>
            <a:endParaRPr sz="1800">
              <a:solidFill>
                <a:srgbClr val="E69138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88" name="Google Shape;388;p42"/>
          <p:cNvSpPr txBox="1"/>
          <p:nvPr/>
        </p:nvSpPr>
        <p:spPr>
          <a:xfrm>
            <a:off x="1830200" y="1361150"/>
            <a:ext cx="2034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VRAM, GPU, Disk space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9" name="Google Shape;389;p42"/>
          <p:cNvSpPr/>
          <p:nvPr/>
        </p:nvSpPr>
        <p:spPr>
          <a:xfrm flipH="1">
            <a:off x="1742550" y="1162775"/>
            <a:ext cx="3391075" cy="3378216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9525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2"/>
          <p:cNvSpPr/>
          <p:nvPr/>
        </p:nvSpPr>
        <p:spPr>
          <a:xfrm flipH="1">
            <a:off x="2528700" y="1162775"/>
            <a:ext cx="3391075" cy="3378216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9525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2"/>
          <p:cNvSpPr/>
          <p:nvPr/>
        </p:nvSpPr>
        <p:spPr>
          <a:xfrm flipH="1">
            <a:off x="3339300" y="1162775"/>
            <a:ext cx="3391075" cy="3378216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9525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42"/>
          <p:cNvGrpSpPr/>
          <p:nvPr/>
        </p:nvGrpSpPr>
        <p:grpSpPr>
          <a:xfrm>
            <a:off x="4042494" y="3724044"/>
            <a:ext cx="2708192" cy="213683"/>
            <a:chOff x="3828658" y="3897730"/>
            <a:chExt cx="3601799" cy="274905"/>
          </a:xfrm>
        </p:grpSpPr>
        <p:sp>
          <p:nvSpPr>
            <p:cNvPr id="393" name="Google Shape;393;p42"/>
            <p:cNvSpPr/>
            <p:nvPr/>
          </p:nvSpPr>
          <p:spPr>
            <a:xfrm>
              <a:off x="3829516" y="3897730"/>
              <a:ext cx="2234837" cy="106414"/>
            </a:xfrm>
            <a:custGeom>
              <a:avLst/>
              <a:gdLst/>
              <a:ahLst/>
              <a:cxnLst/>
              <a:rect l="l" t="t" r="r" b="b"/>
              <a:pathLst>
                <a:path w="31251" h="1488" extrusionOk="0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30507" y="1487"/>
                  </a:lnTo>
                  <a:cubicBezTo>
                    <a:pt x="30911" y="1487"/>
                    <a:pt x="31251" y="1159"/>
                    <a:pt x="31251" y="744"/>
                  </a:cubicBezTo>
                  <a:cubicBezTo>
                    <a:pt x="31251" y="340"/>
                    <a:pt x="30911" y="0"/>
                    <a:pt x="30507" y="0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3828658" y="4067150"/>
              <a:ext cx="3601799" cy="105485"/>
            </a:xfrm>
            <a:custGeom>
              <a:avLst/>
              <a:gdLst/>
              <a:ahLst/>
              <a:cxnLst/>
              <a:rect l="l" t="t" r="r" b="b"/>
              <a:pathLst>
                <a:path w="50366" h="1475" extrusionOk="0">
                  <a:moveTo>
                    <a:pt x="743" y="0"/>
                  </a:moveTo>
                  <a:cubicBezTo>
                    <a:pt x="340" y="0"/>
                    <a:pt x="0" y="328"/>
                    <a:pt x="0" y="731"/>
                  </a:cubicBezTo>
                  <a:cubicBezTo>
                    <a:pt x="13" y="1147"/>
                    <a:pt x="340" y="1474"/>
                    <a:pt x="743" y="1474"/>
                  </a:cubicBezTo>
                  <a:lnTo>
                    <a:pt x="49635" y="1474"/>
                  </a:lnTo>
                  <a:cubicBezTo>
                    <a:pt x="50038" y="1474"/>
                    <a:pt x="50366" y="1147"/>
                    <a:pt x="50366" y="731"/>
                  </a:cubicBezTo>
                  <a:cubicBezTo>
                    <a:pt x="50366" y="328"/>
                    <a:pt x="50038" y="0"/>
                    <a:pt x="4963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p42"/>
          <p:cNvSpPr/>
          <p:nvPr/>
        </p:nvSpPr>
        <p:spPr>
          <a:xfrm>
            <a:off x="4059495" y="4220750"/>
            <a:ext cx="1074153" cy="82699"/>
          </a:xfrm>
          <a:custGeom>
            <a:avLst/>
            <a:gdLst/>
            <a:ahLst/>
            <a:cxnLst/>
            <a:rect l="l" t="t" r="r" b="b"/>
            <a:pathLst>
              <a:path w="31264" h="1488" extrusionOk="0">
                <a:moveTo>
                  <a:pt x="744" y="0"/>
                </a:moveTo>
                <a:cubicBezTo>
                  <a:pt x="341" y="0"/>
                  <a:pt x="1" y="328"/>
                  <a:pt x="1" y="744"/>
                </a:cubicBezTo>
                <a:cubicBezTo>
                  <a:pt x="1" y="1147"/>
                  <a:pt x="341" y="1487"/>
                  <a:pt x="744" y="1487"/>
                </a:cubicBezTo>
                <a:lnTo>
                  <a:pt x="30520" y="1487"/>
                </a:lnTo>
                <a:cubicBezTo>
                  <a:pt x="30923" y="1487"/>
                  <a:pt x="31263" y="1147"/>
                  <a:pt x="31251" y="744"/>
                </a:cubicBezTo>
                <a:cubicBezTo>
                  <a:pt x="31251" y="328"/>
                  <a:pt x="30923" y="0"/>
                  <a:pt x="30520" y="0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-29650" y="3553888"/>
            <a:ext cx="390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3C47D"/>
                </a:solidFill>
                <a:latin typeface="Share Tech"/>
                <a:ea typeface="Share Tech"/>
                <a:cs typeface="Share Tech"/>
                <a:sym typeface="Share Tech"/>
              </a:rPr>
              <a:t>NETWORK CONNECTIVITY ISSUES(COLAB)</a:t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864500" y="4096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A7D6"/>
                </a:solidFill>
                <a:latin typeface="Share Tech"/>
                <a:ea typeface="Share Tech"/>
                <a:cs typeface="Share Tech"/>
                <a:sym typeface="Share Tech"/>
              </a:rPr>
              <a:t>POWER STABILITY ISSUES</a:t>
            </a:r>
            <a:endParaRPr>
              <a:solidFill>
                <a:srgbClr val="B4A7D6"/>
              </a:solidFill>
            </a:endParaRPr>
          </a:p>
        </p:txBody>
      </p:sp>
      <p:sp>
        <p:nvSpPr>
          <p:cNvPr id="398" name="Google Shape;398;p42"/>
          <p:cNvSpPr txBox="1"/>
          <p:nvPr/>
        </p:nvSpPr>
        <p:spPr>
          <a:xfrm>
            <a:off x="1373125" y="2005088"/>
            <a:ext cx="262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libraries needed to be upgraded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" name="Google Shape;399;p42"/>
          <p:cNvSpPr txBox="1"/>
          <p:nvPr/>
        </p:nvSpPr>
        <p:spPr>
          <a:xfrm>
            <a:off x="1748750" y="2578275"/>
            <a:ext cx="229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Meaning issue for few inputs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00" name="Google Shape;400;p42"/>
          <p:cNvCxnSpPr/>
          <p:nvPr/>
        </p:nvCxnSpPr>
        <p:spPr>
          <a:xfrm>
            <a:off x="495200" y="282750"/>
            <a:ext cx="39249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01" name="Google Shape;401;p42"/>
          <p:cNvSpPr/>
          <p:nvPr/>
        </p:nvSpPr>
        <p:spPr>
          <a:xfrm>
            <a:off x="4062100" y="2068150"/>
            <a:ext cx="2670908" cy="81999"/>
          </a:xfrm>
          <a:custGeom>
            <a:avLst/>
            <a:gdLst/>
            <a:ahLst/>
            <a:cxnLst/>
            <a:rect l="l" t="t" r="r" b="b"/>
            <a:pathLst>
              <a:path w="40223" h="1475" extrusionOk="0">
                <a:moveTo>
                  <a:pt x="744" y="0"/>
                </a:moveTo>
                <a:cubicBezTo>
                  <a:pt x="340" y="0"/>
                  <a:pt x="13" y="328"/>
                  <a:pt x="0" y="744"/>
                </a:cubicBezTo>
                <a:cubicBezTo>
                  <a:pt x="0" y="1147"/>
                  <a:pt x="340" y="1475"/>
                  <a:pt x="744" y="1475"/>
                </a:cubicBezTo>
                <a:lnTo>
                  <a:pt x="39479" y="1475"/>
                </a:lnTo>
                <a:cubicBezTo>
                  <a:pt x="39895" y="1475"/>
                  <a:pt x="40222" y="1147"/>
                  <a:pt x="40222" y="744"/>
                </a:cubicBezTo>
                <a:cubicBezTo>
                  <a:pt x="40222" y="328"/>
                  <a:pt x="39895" y="0"/>
                  <a:pt x="3947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2"/>
          <p:cNvSpPr/>
          <p:nvPr/>
        </p:nvSpPr>
        <p:spPr>
          <a:xfrm>
            <a:off x="4059500" y="2647000"/>
            <a:ext cx="2670908" cy="81999"/>
          </a:xfrm>
          <a:custGeom>
            <a:avLst/>
            <a:gdLst/>
            <a:ahLst/>
            <a:cxnLst/>
            <a:rect l="l" t="t" r="r" b="b"/>
            <a:pathLst>
              <a:path w="40223" h="1475" extrusionOk="0">
                <a:moveTo>
                  <a:pt x="744" y="0"/>
                </a:moveTo>
                <a:cubicBezTo>
                  <a:pt x="340" y="0"/>
                  <a:pt x="13" y="328"/>
                  <a:pt x="0" y="744"/>
                </a:cubicBezTo>
                <a:cubicBezTo>
                  <a:pt x="0" y="1147"/>
                  <a:pt x="340" y="1475"/>
                  <a:pt x="744" y="1475"/>
                </a:cubicBezTo>
                <a:lnTo>
                  <a:pt x="39479" y="1475"/>
                </a:lnTo>
                <a:cubicBezTo>
                  <a:pt x="39895" y="1475"/>
                  <a:pt x="40222" y="1147"/>
                  <a:pt x="40222" y="744"/>
                </a:cubicBezTo>
                <a:cubicBezTo>
                  <a:pt x="40222" y="328"/>
                  <a:pt x="39895" y="0"/>
                  <a:pt x="3947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2"/>
          <p:cNvSpPr/>
          <p:nvPr/>
        </p:nvSpPr>
        <p:spPr>
          <a:xfrm>
            <a:off x="4059500" y="4353498"/>
            <a:ext cx="2670908" cy="81999"/>
          </a:xfrm>
          <a:custGeom>
            <a:avLst/>
            <a:gdLst/>
            <a:ahLst/>
            <a:cxnLst/>
            <a:rect l="l" t="t" r="r" b="b"/>
            <a:pathLst>
              <a:path w="40223" h="1475" extrusionOk="0">
                <a:moveTo>
                  <a:pt x="744" y="0"/>
                </a:moveTo>
                <a:cubicBezTo>
                  <a:pt x="340" y="0"/>
                  <a:pt x="13" y="328"/>
                  <a:pt x="0" y="744"/>
                </a:cubicBezTo>
                <a:cubicBezTo>
                  <a:pt x="0" y="1147"/>
                  <a:pt x="340" y="1475"/>
                  <a:pt x="744" y="1475"/>
                </a:cubicBezTo>
                <a:lnTo>
                  <a:pt x="39479" y="1475"/>
                </a:lnTo>
                <a:cubicBezTo>
                  <a:pt x="39895" y="1475"/>
                  <a:pt x="40222" y="1147"/>
                  <a:pt x="40222" y="744"/>
                </a:cubicBezTo>
                <a:cubicBezTo>
                  <a:pt x="40222" y="328"/>
                  <a:pt x="39895" y="0"/>
                  <a:pt x="3947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"/>
          <p:cNvSpPr/>
          <p:nvPr/>
        </p:nvSpPr>
        <p:spPr>
          <a:xfrm>
            <a:off x="1121875" y="3652400"/>
            <a:ext cx="1881300" cy="736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,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09" name="Google Shape;409;p43"/>
          <p:cNvSpPr txBox="1"/>
          <p:nvPr/>
        </p:nvSpPr>
        <p:spPr>
          <a:xfrm>
            <a:off x="3363450" y="382475"/>
            <a:ext cx="2417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D966"/>
                </a:solidFill>
                <a:latin typeface="Share Tech"/>
                <a:ea typeface="Share Tech"/>
                <a:cs typeface="Share Tech"/>
                <a:sym typeface="Share Tech"/>
              </a:rPr>
              <a:t>                          </a:t>
            </a:r>
            <a:r>
              <a:rPr lang="en" sz="3600" b="1">
                <a:solidFill>
                  <a:srgbClr val="FFD966"/>
                </a:solidFill>
                <a:latin typeface="Share Tech"/>
                <a:ea typeface="Share Tech"/>
                <a:cs typeface="Share Tech"/>
                <a:sym typeface="Share Tech"/>
              </a:rPr>
              <a:t>Teamwork</a:t>
            </a:r>
            <a:endParaRPr sz="3600" b="1">
              <a:solidFill>
                <a:srgbClr val="FFD966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10" name="Google Shape;410;p43"/>
          <p:cNvSpPr txBox="1"/>
          <p:nvPr/>
        </p:nvSpPr>
        <p:spPr>
          <a:xfrm>
            <a:off x="816936" y="300769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64975"/>
                </a:solidFill>
                <a:latin typeface="Advent Pro"/>
                <a:ea typeface="Advent Pro"/>
                <a:cs typeface="Advent Pro"/>
                <a:sym typeface="Advent Pro"/>
              </a:rPr>
              <a:t>Collaboration</a:t>
            </a:r>
            <a:endParaRPr sz="2400" b="1">
              <a:solidFill>
                <a:srgbClr val="F64975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411" name="Google Shape;411;p43"/>
          <p:cNvSpPr txBox="1"/>
          <p:nvPr/>
        </p:nvSpPr>
        <p:spPr>
          <a:xfrm>
            <a:off x="1121868" y="190609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CFCC"/>
                </a:solidFill>
                <a:latin typeface="Advent Pro"/>
                <a:ea typeface="Advent Pro"/>
                <a:cs typeface="Advent Pro"/>
                <a:sym typeface="Advent Pro"/>
              </a:rPr>
              <a:t>Work Divide</a:t>
            </a:r>
            <a:endParaRPr sz="2400" b="1">
              <a:solidFill>
                <a:srgbClr val="00CFCC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412" name="Google Shape;412;p43"/>
          <p:cNvSpPr txBox="1"/>
          <p:nvPr/>
        </p:nvSpPr>
        <p:spPr>
          <a:xfrm>
            <a:off x="5315275" y="1337600"/>
            <a:ext cx="2491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9973"/>
                </a:solidFill>
                <a:latin typeface="Advent Pro"/>
                <a:ea typeface="Advent Pro"/>
                <a:cs typeface="Advent Pro"/>
                <a:sym typeface="Advent Pro"/>
              </a:rPr>
              <a:t>Parallel Workings</a:t>
            </a:r>
            <a:endParaRPr sz="2400" b="1">
              <a:solidFill>
                <a:srgbClr val="FF9973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413" name="Google Shape;413;p43"/>
          <p:cNvSpPr txBox="1"/>
          <p:nvPr/>
        </p:nvSpPr>
        <p:spPr>
          <a:xfrm>
            <a:off x="5880320" y="3092000"/>
            <a:ext cx="1432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E898AC"/>
                </a:solidFill>
                <a:latin typeface="Advent Pro"/>
                <a:ea typeface="Advent Pro"/>
                <a:cs typeface="Advent Pro"/>
                <a:sym typeface="Advent Pro"/>
              </a:rPr>
              <a:t>Integrity</a:t>
            </a:r>
            <a:endParaRPr sz="2400" b="1" dirty="0">
              <a:solidFill>
                <a:srgbClr val="E898AC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414" name="Google Shape;414;p43"/>
          <p:cNvSpPr/>
          <p:nvPr/>
        </p:nvSpPr>
        <p:spPr>
          <a:xfrm>
            <a:off x="3022476" y="1346300"/>
            <a:ext cx="2794205" cy="2794153"/>
          </a:xfrm>
          <a:custGeom>
            <a:avLst/>
            <a:gdLst/>
            <a:ahLst/>
            <a:cxnLst/>
            <a:rect l="l" t="t" r="r" b="b"/>
            <a:pathLst>
              <a:path w="53593" h="53592" extrusionOk="0">
                <a:moveTo>
                  <a:pt x="26790" y="454"/>
                </a:moveTo>
                <a:cubicBezTo>
                  <a:pt x="41319" y="454"/>
                  <a:pt x="53139" y="12273"/>
                  <a:pt x="53139" y="26789"/>
                </a:cubicBezTo>
                <a:cubicBezTo>
                  <a:pt x="53139" y="41318"/>
                  <a:pt x="41319" y="53138"/>
                  <a:pt x="26790" y="53138"/>
                </a:cubicBezTo>
                <a:cubicBezTo>
                  <a:pt x="12274" y="53138"/>
                  <a:pt x="454" y="41318"/>
                  <a:pt x="454" y="26789"/>
                </a:cubicBezTo>
                <a:cubicBezTo>
                  <a:pt x="454" y="12273"/>
                  <a:pt x="12274" y="454"/>
                  <a:pt x="26790" y="454"/>
                </a:cubicBezTo>
                <a:close/>
                <a:moveTo>
                  <a:pt x="26790" y="0"/>
                </a:moveTo>
                <a:cubicBezTo>
                  <a:pt x="12022" y="0"/>
                  <a:pt x="1" y="12021"/>
                  <a:pt x="1" y="26789"/>
                </a:cubicBezTo>
                <a:cubicBezTo>
                  <a:pt x="1" y="41570"/>
                  <a:pt x="12022" y="53591"/>
                  <a:pt x="26790" y="53591"/>
                </a:cubicBezTo>
                <a:cubicBezTo>
                  <a:pt x="41571" y="53591"/>
                  <a:pt x="53592" y="41570"/>
                  <a:pt x="53592" y="26789"/>
                </a:cubicBezTo>
                <a:cubicBezTo>
                  <a:pt x="53592" y="12021"/>
                  <a:pt x="41571" y="0"/>
                  <a:pt x="26790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3"/>
          <p:cNvSpPr/>
          <p:nvPr/>
        </p:nvSpPr>
        <p:spPr>
          <a:xfrm>
            <a:off x="3211049" y="1535500"/>
            <a:ext cx="2417042" cy="2416417"/>
          </a:xfrm>
          <a:custGeom>
            <a:avLst/>
            <a:gdLst/>
            <a:ahLst/>
            <a:cxnLst/>
            <a:rect l="l" t="t" r="r" b="b"/>
            <a:pathLst>
              <a:path w="46359" h="46347" extrusionOk="0">
                <a:moveTo>
                  <a:pt x="23173" y="441"/>
                </a:moveTo>
                <a:cubicBezTo>
                  <a:pt x="35711" y="441"/>
                  <a:pt x="45905" y="10635"/>
                  <a:pt x="45905" y="23160"/>
                </a:cubicBezTo>
                <a:cubicBezTo>
                  <a:pt x="45905" y="35698"/>
                  <a:pt x="35711" y="45892"/>
                  <a:pt x="23186" y="45892"/>
                </a:cubicBezTo>
                <a:cubicBezTo>
                  <a:pt x="10661" y="45892"/>
                  <a:pt x="466" y="35698"/>
                  <a:pt x="466" y="23160"/>
                </a:cubicBezTo>
                <a:cubicBezTo>
                  <a:pt x="466" y="10635"/>
                  <a:pt x="10648" y="441"/>
                  <a:pt x="23173" y="441"/>
                </a:cubicBezTo>
                <a:close/>
                <a:moveTo>
                  <a:pt x="23173" y="0"/>
                </a:moveTo>
                <a:cubicBezTo>
                  <a:pt x="10396" y="0"/>
                  <a:pt x="0" y="10383"/>
                  <a:pt x="0" y="23160"/>
                </a:cubicBezTo>
                <a:cubicBezTo>
                  <a:pt x="0" y="35950"/>
                  <a:pt x="10396" y="46346"/>
                  <a:pt x="23173" y="46346"/>
                </a:cubicBezTo>
                <a:cubicBezTo>
                  <a:pt x="35963" y="46346"/>
                  <a:pt x="46359" y="35938"/>
                  <a:pt x="46359" y="23160"/>
                </a:cubicBezTo>
                <a:cubicBezTo>
                  <a:pt x="46359" y="10396"/>
                  <a:pt x="35963" y="0"/>
                  <a:pt x="23173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3"/>
          <p:cNvSpPr/>
          <p:nvPr/>
        </p:nvSpPr>
        <p:spPr>
          <a:xfrm>
            <a:off x="3319439" y="1723396"/>
            <a:ext cx="2120119" cy="2039932"/>
          </a:xfrm>
          <a:custGeom>
            <a:avLst/>
            <a:gdLst/>
            <a:ahLst/>
            <a:cxnLst/>
            <a:rect l="l" t="t" r="r" b="b"/>
            <a:pathLst>
              <a:path w="40664" h="39126" extrusionOk="0">
                <a:moveTo>
                  <a:pt x="21094" y="454"/>
                </a:moveTo>
                <a:cubicBezTo>
                  <a:pt x="31641" y="466"/>
                  <a:pt x="40197" y="9010"/>
                  <a:pt x="40210" y="19556"/>
                </a:cubicBezTo>
                <a:cubicBezTo>
                  <a:pt x="40210" y="27293"/>
                  <a:pt x="35547" y="34262"/>
                  <a:pt x="28415" y="37210"/>
                </a:cubicBezTo>
                <a:cubicBezTo>
                  <a:pt x="26049" y="38191"/>
                  <a:pt x="23565" y="38667"/>
                  <a:pt x="21102" y="38667"/>
                </a:cubicBezTo>
                <a:cubicBezTo>
                  <a:pt x="16129" y="38667"/>
                  <a:pt x="11243" y="36726"/>
                  <a:pt x="7586" y="33077"/>
                </a:cubicBezTo>
                <a:cubicBezTo>
                  <a:pt x="2130" y="27608"/>
                  <a:pt x="492" y="19393"/>
                  <a:pt x="3440" y="12248"/>
                </a:cubicBezTo>
                <a:cubicBezTo>
                  <a:pt x="6402" y="5116"/>
                  <a:pt x="13370" y="454"/>
                  <a:pt x="21094" y="454"/>
                </a:cubicBezTo>
                <a:close/>
                <a:moveTo>
                  <a:pt x="21107" y="0"/>
                </a:moveTo>
                <a:cubicBezTo>
                  <a:pt x="16017" y="0"/>
                  <a:pt x="11015" y="1989"/>
                  <a:pt x="7271" y="5733"/>
                </a:cubicBezTo>
                <a:cubicBezTo>
                  <a:pt x="1676" y="11328"/>
                  <a:pt x="0" y="19733"/>
                  <a:pt x="3025" y="27041"/>
                </a:cubicBezTo>
                <a:cubicBezTo>
                  <a:pt x="6049" y="34362"/>
                  <a:pt x="13181" y="39126"/>
                  <a:pt x="21094" y="39126"/>
                </a:cubicBezTo>
                <a:cubicBezTo>
                  <a:pt x="31893" y="39113"/>
                  <a:pt x="40651" y="30355"/>
                  <a:pt x="40663" y="19556"/>
                </a:cubicBezTo>
                <a:cubicBezTo>
                  <a:pt x="40663" y="11643"/>
                  <a:pt x="35888" y="4511"/>
                  <a:pt x="28579" y="1487"/>
                </a:cubicBezTo>
                <a:cubicBezTo>
                  <a:pt x="26161" y="486"/>
                  <a:pt x="23624" y="0"/>
                  <a:pt x="21107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43"/>
          <p:cNvSpPr/>
          <p:nvPr/>
        </p:nvSpPr>
        <p:spPr>
          <a:xfrm>
            <a:off x="3522454" y="1911761"/>
            <a:ext cx="1728515" cy="1663030"/>
          </a:xfrm>
          <a:custGeom>
            <a:avLst/>
            <a:gdLst/>
            <a:ahLst/>
            <a:cxnLst/>
            <a:rect l="l" t="t" r="r" b="b"/>
            <a:pathLst>
              <a:path w="33153" h="31897" extrusionOk="0">
                <a:moveTo>
                  <a:pt x="17200" y="457"/>
                </a:moveTo>
                <a:cubicBezTo>
                  <a:pt x="25756" y="470"/>
                  <a:pt x="32687" y="7400"/>
                  <a:pt x="32699" y="15943"/>
                </a:cubicBezTo>
                <a:cubicBezTo>
                  <a:pt x="32699" y="22219"/>
                  <a:pt x="28919" y="27864"/>
                  <a:pt x="23135" y="30258"/>
                </a:cubicBezTo>
                <a:cubicBezTo>
                  <a:pt x="21216" y="31055"/>
                  <a:pt x="19202" y="31442"/>
                  <a:pt x="17207" y="31442"/>
                </a:cubicBezTo>
                <a:cubicBezTo>
                  <a:pt x="13176" y="31442"/>
                  <a:pt x="9217" y="29864"/>
                  <a:pt x="6250" y="26906"/>
                </a:cubicBezTo>
                <a:cubicBezTo>
                  <a:pt x="1815" y="22471"/>
                  <a:pt x="491" y="15805"/>
                  <a:pt x="2886" y="10021"/>
                </a:cubicBezTo>
                <a:cubicBezTo>
                  <a:pt x="5292" y="4225"/>
                  <a:pt x="10938" y="457"/>
                  <a:pt x="17200" y="457"/>
                </a:cubicBezTo>
                <a:close/>
                <a:moveTo>
                  <a:pt x="17222" y="0"/>
                </a:moveTo>
                <a:cubicBezTo>
                  <a:pt x="13069" y="0"/>
                  <a:pt x="8988" y="1625"/>
                  <a:pt x="5935" y="4678"/>
                </a:cubicBezTo>
                <a:cubicBezTo>
                  <a:pt x="1374" y="9227"/>
                  <a:pt x="0" y="16095"/>
                  <a:pt x="2470" y="22055"/>
                </a:cubicBezTo>
                <a:cubicBezTo>
                  <a:pt x="4940" y="28002"/>
                  <a:pt x="10749" y="31896"/>
                  <a:pt x="17200" y="31896"/>
                </a:cubicBezTo>
                <a:cubicBezTo>
                  <a:pt x="26008" y="31884"/>
                  <a:pt x="33140" y="24751"/>
                  <a:pt x="33153" y="15943"/>
                </a:cubicBezTo>
                <a:cubicBezTo>
                  <a:pt x="33153" y="9504"/>
                  <a:pt x="29272" y="3683"/>
                  <a:pt x="23312" y="1213"/>
                </a:cubicBezTo>
                <a:cubicBezTo>
                  <a:pt x="21341" y="396"/>
                  <a:pt x="19273" y="0"/>
                  <a:pt x="17222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3"/>
          <p:cNvSpPr/>
          <p:nvPr/>
        </p:nvSpPr>
        <p:spPr>
          <a:xfrm rot="-8999970">
            <a:off x="3022538" y="1347044"/>
            <a:ext cx="2794158" cy="2793489"/>
          </a:xfrm>
          <a:prstGeom prst="blockArc">
            <a:avLst>
              <a:gd name="adj1" fmla="val 15791057"/>
              <a:gd name="adj2" fmla="val 10360267"/>
              <a:gd name="adj3" fmla="val 865"/>
            </a:avLst>
          </a:pr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3"/>
          <p:cNvSpPr/>
          <p:nvPr/>
        </p:nvSpPr>
        <p:spPr>
          <a:xfrm>
            <a:off x="3211051" y="1535447"/>
            <a:ext cx="2417100" cy="2416500"/>
          </a:xfrm>
          <a:prstGeom prst="blockArc">
            <a:avLst>
              <a:gd name="adj1" fmla="val 18313733"/>
              <a:gd name="adj2" fmla="val 10538502"/>
              <a:gd name="adj3" fmla="val 1000"/>
            </a:avLst>
          </a:pr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3"/>
          <p:cNvSpPr/>
          <p:nvPr/>
        </p:nvSpPr>
        <p:spPr>
          <a:xfrm rot="4870002">
            <a:off x="3399995" y="1724282"/>
            <a:ext cx="2039591" cy="2038998"/>
          </a:xfrm>
          <a:prstGeom prst="blockArc">
            <a:avLst>
              <a:gd name="adj1" fmla="val 2412399"/>
              <a:gd name="adj2" fmla="val 10510293"/>
              <a:gd name="adj3" fmla="val 1218"/>
            </a:avLst>
          </a:prstGeom>
          <a:solidFill>
            <a:srgbClr val="F649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3"/>
          <p:cNvSpPr/>
          <p:nvPr/>
        </p:nvSpPr>
        <p:spPr>
          <a:xfrm rot="2898213">
            <a:off x="3591340" y="1915666"/>
            <a:ext cx="1656534" cy="1655911"/>
          </a:xfrm>
          <a:prstGeom prst="blockArc">
            <a:avLst>
              <a:gd name="adj1" fmla="val 19721094"/>
              <a:gd name="adj2" fmla="val 10510293"/>
              <a:gd name="adj3" fmla="val 1218"/>
            </a:avLst>
          </a:pr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2" name="Google Shape;422;p43"/>
          <p:cNvCxnSpPr/>
          <p:nvPr/>
        </p:nvCxnSpPr>
        <p:spPr>
          <a:xfrm>
            <a:off x="1863323" y="2464990"/>
            <a:ext cx="1777800" cy="6900"/>
          </a:xfrm>
          <a:prstGeom prst="straightConnector1">
            <a:avLst/>
          </a:prstGeom>
          <a:noFill/>
          <a:ln w="19050" cap="flat" cmpd="sng">
            <a:solidFill>
              <a:srgbClr val="00CF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23" name="Google Shape;423;p43"/>
          <p:cNvCxnSpPr/>
          <p:nvPr/>
        </p:nvCxnSpPr>
        <p:spPr>
          <a:xfrm>
            <a:off x="1889630" y="3075956"/>
            <a:ext cx="1577400" cy="0"/>
          </a:xfrm>
          <a:prstGeom prst="straightConnector1">
            <a:avLst/>
          </a:prstGeom>
          <a:noFill/>
          <a:ln w="19050" cap="flat" cmpd="sng">
            <a:solidFill>
              <a:srgbClr val="F64975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24" name="Google Shape;424;p43"/>
          <p:cNvCxnSpPr/>
          <p:nvPr/>
        </p:nvCxnSpPr>
        <p:spPr>
          <a:xfrm rot="10800000">
            <a:off x="5393193" y="2045275"/>
            <a:ext cx="1310100" cy="0"/>
          </a:xfrm>
          <a:prstGeom prst="straightConnector1">
            <a:avLst/>
          </a:prstGeom>
          <a:noFill/>
          <a:ln w="19050" cap="flat" cmpd="sng">
            <a:solidFill>
              <a:srgbClr val="FF9973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25" name="Google Shape;425;p43"/>
          <p:cNvCxnSpPr/>
          <p:nvPr/>
        </p:nvCxnSpPr>
        <p:spPr>
          <a:xfrm rot="10800000">
            <a:off x="5765215" y="3056222"/>
            <a:ext cx="1147800" cy="0"/>
          </a:xfrm>
          <a:prstGeom prst="straightConnector1">
            <a:avLst/>
          </a:prstGeom>
          <a:noFill/>
          <a:ln w="19050" cap="flat" cmpd="sng">
            <a:solidFill>
              <a:srgbClr val="E898AC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26" name="Google Shape;426;p43"/>
          <p:cNvSpPr txBox="1"/>
          <p:nvPr/>
        </p:nvSpPr>
        <p:spPr>
          <a:xfrm>
            <a:off x="203400" y="3506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3"/>
          <p:cNvSpPr txBox="1"/>
          <p:nvPr/>
        </p:nvSpPr>
        <p:spPr>
          <a:xfrm>
            <a:off x="672850" y="3574800"/>
            <a:ext cx="2417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Cross-checking each members working,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Debugging issues if any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p43"/>
          <p:cNvSpPr txBox="1"/>
          <p:nvPr/>
        </p:nvSpPr>
        <p:spPr>
          <a:xfrm>
            <a:off x="1204075" y="1459850"/>
            <a:ext cx="171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expertise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" name="Google Shape;429;p43"/>
          <p:cNvSpPr/>
          <p:nvPr/>
        </p:nvSpPr>
        <p:spPr>
          <a:xfrm>
            <a:off x="1207625" y="1535450"/>
            <a:ext cx="1490700" cy="33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30" name="Google Shape;430;p43"/>
          <p:cNvCxnSpPr/>
          <p:nvPr/>
        </p:nvCxnSpPr>
        <p:spPr>
          <a:xfrm>
            <a:off x="4487925" y="272750"/>
            <a:ext cx="39249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431" name="Google Shape;431;p43"/>
          <p:cNvCxnSpPr/>
          <p:nvPr/>
        </p:nvCxnSpPr>
        <p:spPr>
          <a:xfrm rot="10800000" flipH="1">
            <a:off x="1121875" y="3429725"/>
            <a:ext cx="1500" cy="476700"/>
          </a:xfrm>
          <a:prstGeom prst="straightConnector1">
            <a:avLst/>
          </a:prstGeom>
          <a:noFill/>
          <a:ln w="19050" cap="flat" cmpd="sng">
            <a:solidFill>
              <a:srgbClr val="FFF2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2" name="Google Shape;432;p43"/>
          <p:cNvCxnSpPr/>
          <p:nvPr/>
        </p:nvCxnSpPr>
        <p:spPr>
          <a:xfrm rot="10800000" flipH="1">
            <a:off x="1206125" y="1568475"/>
            <a:ext cx="1500" cy="476700"/>
          </a:xfrm>
          <a:prstGeom prst="straightConnector1">
            <a:avLst/>
          </a:prstGeom>
          <a:noFill/>
          <a:ln w="19050" cap="flat" cmpd="sng">
            <a:solidFill>
              <a:srgbClr val="FFF2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33" name="Google Shape;4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900" y="1998450"/>
            <a:ext cx="1490700" cy="14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8" name="Google Shape;438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39" name="Google Shape;439;p44"/>
          <p:cNvSpPr txBox="1"/>
          <p:nvPr/>
        </p:nvSpPr>
        <p:spPr>
          <a:xfrm>
            <a:off x="1305600" y="1162200"/>
            <a:ext cx="6532800" cy="28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>
                <a:solidFill>
                  <a:srgbClr val="FF9900"/>
                </a:solidFill>
                <a:latin typeface="Pacifico"/>
                <a:ea typeface="Pacifico"/>
                <a:cs typeface="Pacifico"/>
                <a:sym typeface="Pacifico"/>
              </a:rPr>
              <a:t>Thank </a:t>
            </a:r>
            <a:r>
              <a:rPr lang="en" sz="7800">
                <a:solidFill>
                  <a:srgbClr val="6D9EEB"/>
                </a:solidFill>
                <a:latin typeface="Pacifico"/>
                <a:ea typeface="Pacifico"/>
                <a:cs typeface="Pacifico"/>
                <a:sym typeface="Pacifico"/>
              </a:rPr>
              <a:t>you</a:t>
            </a:r>
            <a:r>
              <a:rPr lang="en" sz="7800">
                <a:solidFill>
                  <a:srgbClr val="00CFCC"/>
                </a:solidFill>
                <a:latin typeface="Pacifico"/>
                <a:ea typeface="Pacifico"/>
                <a:cs typeface="Pacifico"/>
                <a:sym typeface="Pacifico"/>
              </a:rPr>
              <a:t>!</a:t>
            </a:r>
            <a:endParaRPr sz="7800">
              <a:solidFill>
                <a:srgbClr val="00CFCC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405</Words>
  <Application>Microsoft Office PowerPoint</Application>
  <PresentationFormat>On-screen Show (16:9)</PresentationFormat>
  <Paragraphs>94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3" baseType="lpstr">
      <vt:lpstr>Montserrat Medium</vt:lpstr>
      <vt:lpstr>Calibri</vt:lpstr>
      <vt:lpstr>Arial</vt:lpstr>
      <vt:lpstr>Maven Pro</vt:lpstr>
      <vt:lpstr>Advent Pro</vt:lpstr>
      <vt:lpstr>Advent Pro SemiBold</vt:lpstr>
      <vt:lpstr>Times New Roman</vt:lpstr>
      <vt:lpstr>Merriweather</vt:lpstr>
      <vt:lpstr>Pacifico</vt:lpstr>
      <vt:lpstr>Montserrat</vt:lpstr>
      <vt:lpstr>Montserrat ExtraBold</vt:lpstr>
      <vt:lpstr>Roboto Mono</vt:lpstr>
      <vt:lpstr>Bebas Neue</vt:lpstr>
      <vt:lpstr>Caveat</vt:lpstr>
      <vt:lpstr>Share Tech</vt:lpstr>
      <vt:lpstr>Futuristic Background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Md Saiyem Raiyan</cp:lastModifiedBy>
  <cp:revision>9</cp:revision>
  <dcterms:modified xsi:type="dcterms:W3CDTF">2023-10-26T20:51:29Z</dcterms:modified>
</cp:coreProperties>
</file>